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73" r:id="rId11"/>
    <p:sldId id="275" r:id="rId12"/>
    <p:sldId id="272" r:id="rId13"/>
    <p:sldId id="262" r:id="rId14"/>
    <p:sldId id="277" r:id="rId15"/>
    <p:sldId id="267" r:id="rId16"/>
    <p:sldId id="268" r:id="rId17"/>
    <p:sldId id="280" r:id="rId18"/>
    <p:sldId id="281" r:id="rId19"/>
    <p:sldId id="282" r:id="rId20"/>
    <p:sldId id="271" r:id="rId21"/>
    <p:sldId id="284" r:id="rId22"/>
    <p:sldId id="279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EA2"/>
    <a:srgbClr val="0404BC"/>
    <a:srgbClr val="7AA9EE"/>
    <a:srgbClr val="00FFFF"/>
    <a:srgbClr val="66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3" autoAdjust="0"/>
    <p:restoredTop sz="94660"/>
  </p:normalViewPr>
  <p:slideViewPr>
    <p:cSldViewPr>
      <p:cViewPr varScale="1">
        <p:scale>
          <a:sx n="75" d="100"/>
          <a:sy n="75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EDFEC-3A7C-4FEE-AA5A-D1FCBAB2AEDB}" type="datetimeFigureOut">
              <a:rPr lang="en-US" smtClean="0"/>
              <a:pPr/>
              <a:t>6/24/2011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0E5B3-FD27-4A80-A593-3C2D4FFF71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FF38-F3F4-4EE9-9B93-B778B8BC213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EFF38-F3F4-4EE9-9B93-B778B8BC213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B9B57-EA55-4EA8-9476-2EC0AA706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B9B57-EA55-4EA8-9476-2EC0AA706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0"/>
            <a:ext cx="2076450" cy="61261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076950" cy="612616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B9B57-EA55-4EA8-9476-2EC0AA706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B9B57-EA55-4EA8-9476-2EC0AA706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1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09988"/>
            <a:ext cx="4038600" cy="24161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B9B57-EA55-4EA8-9476-2EC0AA706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41C9A-FA84-41BC-A9E4-D86F9AC67F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D7A2A-C412-47D8-837B-687140BB01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A9767-8800-43EC-BF56-6E17EE2EFF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1A34D4-D626-405E-AF98-59F71CB1EF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EEFDA-A299-42C8-82AF-463DAE45A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B69E1-B0AD-4C04-A8FA-B3387FF09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B9B57-EA55-4EA8-9476-2EC0AA706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E8F65-665F-4377-8DF9-B95F8E34D8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5517A-614E-4D8B-ABE1-E47B3A849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51666-DD1E-4DC5-AEEC-E7C266DCEE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8E810-6DF0-41D1-9788-1628E37CB7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D40EB-0236-4A74-903E-496364B4B9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B9B57-EA55-4EA8-9476-2EC0AA706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B9B57-EA55-4EA8-9476-2EC0AA706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B9B57-EA55-4EA8-9476-2EC0AA706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B9B57-EA55-4EA8-9476-2EC0AA706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B9B57-EA55-4EA8-9476-2EC0AA706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B9B57-EA55-4EA8-9476-2EC0AA706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B9B57-EA55-4EA8-9476-2EC0AA7068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477000"/>
            <a:ext cx="685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477000"/>
            <a:ext cx="76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B3B9B57-EA55-4EA8-9476-2EC0AA7068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381000" y="838200"/>
            <a:ext cx="8229600" cy="0"/>
          </a:xfrm>
          <a:prstGeom prst="line">
            <a:avLst/>
          </a:prstGeom>
          <a:noFill/>
          <a:ln w="50800">
            <a:solidFill>
              <a:srgbClr val="80808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Northwestern University, Interactive Audio Lab. http://music.cs.northwestern.edu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0DF6FD5-B154-46E1-8AFB-1B29CDF67CA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music.cs.northwestern.edu/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4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9.png"/><Relationship Id="rId4" Type="http://schemas.openxmlformats.org/officeDocument/2006/relationships/oleObject" Target="../embeddings/oleObject1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audio" Target="file:///D:\Work\My_presentations\20110624_Soundprism\BachChorale-4-02-1_sep1.wav" TargetMode="External"/><Relationship Id="rId7" Type="http://schemas.openxmlformats.org/officeDocument/2006/relationships/audio" Target="file:///D:\Work\My_presentations\20110624_Soundprism\BachChorale-4-02-1_SFPitch_stereo.wav" TargetMode="External"/><Relationship Id="rId12" Type="http://schemas.openxmlformats.org/officeDocument/2006/relationships/image" Target="../media/image44.png"/><Relationship Id="rId2" Type="http://schemas.openxmlformats.org/officeDocument/2006/relationships/audio" Target="file:///D:\Work\My_presentations\20110624_Soundprism\02-AchLiebenChristen.wav" TargetMode="External"/><Relationship Id="rId1" Type="http://schemas.openxmlformats.org/officeDocument/2006/relationships/audio" Target="file:///D:\Work\My_presentations\20110624_Soundprism\02-AchLiebenChristen.mid" TargetMode="External"/><Relationship Id="rId6" Type="http://schemas.openxmlformats.org/officeDocument/2006/relationships/audio" Target="file:///D:\Work\My_presentations\20110624_Soundprism\BachChorale-4-02-1_sep4.wav" TargetMode="External"/><Relationship Id="rId11" Type="http://schemas.openxmlformats.org/officeDocument/2006/relationships/image" Target="../media/image43.png"/><Relationship Id="rId5" Type="http://schemas.openxmlformats.org/officeDocument/2006/relationships/audio" Target="file:///D:\Work\My_presentations\20110624_Soundprism\BachChorale-4-02-1_sep3.wav" TargetMode="External"/><Relationship Id="rId10" Type="http://schemas.openxmlformats.org/officeDocument/2006/relationships/image" Target="../media/image42.png"/><Relationship Id="rId4" Type="http://schemas.openxmlformats.org/officeDocument/2006/relationships/audio" Target="file:///D:\Work\My_presentations\20110624_Soundprism\BachChorale-4-02-1_sep2.wav" TargetMode="External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audio" Target="file:///D:\Work\My_presentations\20110624_Soundprism\RM-C017-Brahms-op115-3-part1_sep1_soundprism.wav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9.png"/><Relationship Id="rId2" Type="http://schemas.openxmlformats.org/officeDocument/2006/relationships/audio" Target="file:///D:\Work\My_presentations\20110624_Soundprism\RM-C017-Brahms-op115-3-part1.wav" TargetMode="External"/><Relationship Id="rId1" Type="http://schemas.openxmlformats.org/officeDocument/2006/relationships/audio" Target="file:///D:\Work\My_presentations\20110624_Soundprism\RM-C017-Brahms-op115-3-part1.mid" TargetMode="External"/><Relationship Id="rId6" Type="http://schemas.openxmlformats.org/officeDocument/2006/relationships/audio" Target="file:///D:\Work\My_presentations\20110624_Soundprism\RM-C017-Brahms-op115-3-part1_SFPitch_stereo.wav" TargetMode="External"/><Relationship Id="rId11" Type="http://schemas.openxmlformats.org/officeDocument/2006/relationships/image" Target="../media/image48.png"/><Relationship Id="rId5" Type="http://schemas.openxmlformats.org/officeDocument/2006/relationships/audio" Target="file:///D:\Work\My_presentations\20110624_Soundprism\RM-C017-Brahms-op115-3-part1_sep3_soundprism.wav" TargetMode="External"/><Relationship Id="rId10" Type="http://schemas.openxmlformats.org/officeDocument/2006/relationships/image" Target="../media/image47.png"/><Relationship Id="rId4" Type="http://schemas.openxmlformats.org/officeDocument/2006/relationships/audio" Target="file:///D:\Work\My_presentations\20110624_Soundprism\RM-C017-Brahms-op115-3-part1_sep2_soundprism.wav" TargetMode="External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Work\My_presentations\20110624_Soundprism\RM-C017-Brahms-op115-3-part1.wav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6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9.png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60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0.png"/><Relationship Id="rId4" Type="http://schemas.openxmlformats.org/officeDocument/2006/relationships/image" Target="../media/image58.png"/><Relationship Id="rId9" Type="http://schemas.openxmlformats.org/officeDocument/2006/relationships/image" Target="../media/image21.png"/><Relationship Id="rId1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9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21.png"/><Relationship Id="rId1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000" dirty="0" err="1" smtClean="0"/>
              <a:t>Soundprism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An </a:t>
            </a:r>
            <a:r>
              <a:rPr lang="en-US" sz="4000" dirty="0"/>
              <a:t>Online System </a:t>
            </a:r>
            <a:r>
              <a:rPr lang="en-US" sz="4000" dirty="0" smtClean="0"/>
              <a:t>for Score-informed </a:t>
            </a:r>
            <a:r>
              <a:rPr lang="en-US" sz="4000" dirty="0"/>
              <a:t>Source Separation of Music Audio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4"/>
            <a:ext cx="6400800" cy="2054226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err="1" smtClean="0">
                <a:solidFill>
                  <a:srgbClr val="898989"/>
                </a:solidFill>
              </a:rPr>
              <a:t>Zhiyao</a:t>
            </a:r>
            <a:r>
              <a:rPr lang="en-US" sz="2000" dirty="0" smtClean="0">
                <a:solidFill>
                  <a:srgbClr val="898989"/>
                </a:solidFill>
              </a:rPr>
              <a:t> </a:t>
            </a:r>
            <a:r>
              <a:rPr lang="en-US" sz="2000" dirty="0" err="1" smtClean="0">
                <a:solidFill>
                  <a:srgbClr val="898989"/>
                </a:solidFill>
              </a:rPr>
              <a:t>Duan</a:t>
            </a:r>
            <a:r>
              <a:rPr lang="en-US" sz="2000" dirty="0" smtClean="0">
                <a:solidFill>
                  <a:srgbClr val="898989"/>
                </a:solidFill>
              </a:rPr>
              <a:t> and Bryan </a:t>
            </a:r>
            <a:r>
              <a:rPr lang="en-US" sz="2000" dirty="0" err="1" smtClean="0">
                <a:solidFill>
                  <a:srgbClr val="898989"/>
                </a:solidFill>
              </a:rPr>
              <a:t>Pardo</a:t>
            </a:r>
            <a:endParaRPr lang="en-US" sz="2000" dirty="0" smtClean="0">
              <a:solidFill>
                <a:srgbClr val="898989"/>
              </a:solidFill>
            </a:endParaRPr>
          </a:p>
          <a:p>
            <a:r>
              <a:rPr lang="en-US" sz="2000" dirty="0" smtClean="0">
                <a:solidFill>
                  <a:srgbClr val="898989"/>
                </a:solidFill>
              </a:rPr>
              <a:t>EECS Dept., Northwestern Univ.</a:t>
            </a:r>
          </a:p>
          <a:p>
            <a:r>
              <a:rPr lang="en-US" sz="2000" dirty="0" smtClean="0">
                <a:solidFill>
                  <a:srgbClr val="898989"/>
                </a:solidFill>
              </a:rPr>
              <a:t>Interactive Audio Lab, </a:t>
            </a:r>
            <a:r>
              <a:rPr lang="en-US" sz="2000" dirty="0" smtClean="0">
                <a:solidFill>
                  <a:srgbClr val="898989"/>
                </a:solidFill>
                <a:hlinkClick r:id="rId2"/>
              </a:rPr>
              <a:t>http://music.cs.northwestern.edu</a:t>
            </a:r>
            <a:endParaRPr lang="en-US" sz="2000" dirty="0" smtClean="0">
              <a:solidFill>
                <a:srgbClr val="898989"/>
              </a:solidFill>
            </a:endParaRPr>
          </a:p>
          <a:p>
            <a:endParaRPr lang="en-US" sz="2000" dirty="0" smtClean="0">
              <a:solidFill>
                <a:srgbClr val="898989"/>
              </a:solidFill>
            </a:endParaRPr>
          </a:p>
          <a:p>
            <a:r>
              <a:rPr lang="en-US" sz="2000" dirty="0" smtClean="0">
                <a:solidFill>
                  <a:srgbClr val="898989"/>
                </a:solidFill>
              </a:rPr>
              <a:t>For presentation in MMIRG2011, Evanston, </a:t>
            </a:r>
            <a:r>
              <a:rPr lang="en-US" sz="2000" dirty="0" smtClean="0">
                <a:solidFill>
                  <a:srgbClr val="898989"/>
                </a:solidFill>
              </a:rPr>
              <a:t>IL</a:t>
            </a:r>
          </a:p>
          <a:p>
            <a:r>
              <a:rPr lang="en-US" sz="2000" dirty="0" smtClean="0">
                <a:solidFill>
                  <a:srgbClr val="898989"/>
                </a:solidFill>
              </a:rPr>
              <a:t>Based on a paper accepted by IEEE Journal of Selected Topics on Signal Processing</a:t>
            </a:r>
            <a:endParaRPr lang="en-US" sz="2000" dirty="0" smtClean="0">
              <a:solidFill>
                <a:srgbClr val="898989"/>
              </a:solidFill>
            </a:endParaRPr>
          </a:p>
          <a:p>
            <a:endParaRPr lang="en-US" sz="2000" dirty="0" smtClean="0">
              <a:solidFill>
                <a:srgbClr val="898989"/>
              </a:solidFill>
            </a:endParaRPr>
          </a:p>
        </p:txBody>
      </p:sp>
      <p:pic>
        <p:nvPicPr>
          <p:cNvPr id="6" name="Picture 4" descr="W:\My_papers\ISMIR2009\Presentation_Oct14_V3.0 - Copy\IAL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325" y="5138738"/>
            <a:ext cx="1989138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W:\My_papers\ISMIR2009\Presentation_Oct14_V3.0 - Copy\NU_Logo_pur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9663" y="5275263"/>
            <a:ext cx="213201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models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Infer the hidden state     from previous observations</a:t>
            </a:r>
          </a:p>
          <a:p>
            <a:r>
              <a:rPr lang="en-US" dirty="0" smtClean="0"/>
              <a:t>i.e. Estimate              , then decide </a:t>
            </a:r>
          </a:p>
          <a:p>
            <a:r>
              <a:rPr lang="en-US" dirty="0" smtClean="0"/>
              <a:t>By particle filtering</a:t>
            </a:r>
          </a:p>
        </p:txBody>
      </p:sp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352800"/>
            <a:ext cx="31718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886200"/>
            <a:ext cx="1714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8"/>
          <p:cNvPicPr>
            <a:picLocks noChangeAspect="1" noChangeArrowheads="1"/>
          </p:cNvPicPr>
          <p:nvPr/>
        </p:nvPicPr>
        <p:blipFill>
          <a:blip r:embed="rId3" cstate="print"/>
          <a:srcRect l="22222" r="55556"/>
          <a:stretch>
            <a:fillRect/>
          </a:stretch>
        </p:blipFill>
        <p:spPr bwMode="auto">
          <a:xfrm>
            <a:off x="4953000" y="2819400"/>
            <a:ext cx="381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3" cstate="print"/>
          <a:srcRect l="22222" r="55556"/>
          <a:stretch>
            <a:fillRect/>
          </a:stretch>
        </p:blipFill>
        <p:spPr bwMode="auto">
          <a:xfrm>
            <a:off x="7391400" y="3886200"/>
            <a:ext cx="381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09" name="Picture 25" descr="C:\Users\Zhiyao Duan\Desktop\syst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907158"/>
            <a:ext cx="3276600" cy="191224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1600200"/>
            <a:ext cx="1066800" cy="322343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2209800"/>
            <a:ext cx="1260763" cy="315191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:\Work\My_papers\JSTSP2011\FinalMaterial_June9_2011\Latex_withFiguresBiographiesPhotos\figures\soundprism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722" y="1447800"/>
            <a:ext cx="7719678" cy="4419600"/>
          </a:xfrm>
          <a:prstGeom prst="rect">
            <a:avLst/>
          </a:prstGeom>
          <a:solidFill>
            <a:srgbClr val="FF0000">
              <a:alpha val="50000"/>
            </a:srgbClr>
          </a:solidFill>
        </p:spPr>
      </p:pic>
      <p:sp>
        <p:nvSpPr>
          <p:cNvPr id="9" name="圆角矩形 8"/>
          <p:cNvSpPr/>
          <p:nvPr/>
        </p:nvSpPr>
        <p:spPr>
          <a:xfrm>
            <a:off x="2971800" y="4343400"/>
            <a:ext cx="2667000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Separation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5105400" cy="4983163"/>
          </a:xfrm>
        </p:spPr>
        <p:txBody>
          <a:bodyPr/>
          <a:lstStyle/>
          <a:p>
            <a:r>
              <a:rPr lang="en-US" smtClean="0"/>
              <a:t>1. Accurately </a:t>
            </a:r>
            <a:r>
              <a:rPr lang="en-US" dirty="0" smtClean="0"/>
              <a:t>estimate performed pitches</a:t>
            </a:r>
          </a:p>
          <a:p>
            <a:pPr lvl="1"/>
            <a:r>
              <a:rPr lang="en-US" dirty="0" smtClean="0"/>
              <a:t>Around score pitches</a:t>
            </a: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838200" y="3124200"/>
          <a:ext cx="5727700" cy="1296988"/>
        </p:xfrm>
        <a:graphic>
          <a:graphicData uri="http://schemas.openxmlformats.org/presentationml/2006/ole">
            <p:oleObj spid="_x0000_s7171" name="公式" r:id="rId3" imgW="2133360" imgH="482400" progId="Equation.3">
              <p:embed/>
            </p:oleObj>
          </a:graphicData>
        </a:graphic>
      </p:graphicFrame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86000"/>
            <a:ext cx="438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组合 18"/>
          <p:cNvGrpSpPr/>
          <p:nvPr/>
        </p:nvGrpSpPr>
        <p:grpSpPr>
          <a:xfrm>
            <a:off x="5791200" y="990600"/>
            <a:ext cx="3276600" cy="3324225"/>
            <a:chOff x="5791200" y="990600"/>
            <a:chExt cx="3276600" cy="3324225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9352" r="41085" b="47988"/>
            <a:stretch>
              <a:fillRect/>
            </a:stretch>
          </p:blipFill>
          <p:spPr bwMode="auto">
            <a:xfrm>
              <a:off x="5791200" y="2590800"/>
              <a:ext cx="3276600" cy="1174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圆角矩形 7"/>
            <p:cNvSpPr/>
            <p:nvPr/>
          </p:nvSpPr>
          <p:spPr>
            <a:xfrm>
              <a:off x="7912100" y="2590800"/>
              <a:ext cx="228600" cy="12192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5994400" y="990600"/>
              <a:ext cx="2997200" cy="914400"/>
              <a:chOff x="6172200" y="2514600"/>
              <a:chExt cx="2997200" cy="914400"/>
            </a:xfrm>
          </p:grpSpPr>
          <p:pic>
            <p:nvPicPr>
              <p:cNvPr id="5" name="Picture 6" descr="C:\Users\Zhiyao Duan\Desktop\audio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3035" t="10886" r="45366" b="29239"/>
              <a:stretch>
                <a:fillRect/>
              </a:stretch>
            </p:blipFill>
            <p:spPr bwMode="auto">
              <a:xfrm>
                <a:off x="6172200" y="2590800"/>
                <a:ext cx="2895600" cy="838200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9" name="圆角矩形 8"/>
              <p:cNvSpPr/>
              <p:nvPr/>
            </p:nvSpPr>
            <p:spPr>
              <a:xfrm>
                <a:off x="7340600" y="2514600"/>
                <a:ext cx="1828800" cy="838200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圆角矩形 6"/>
            <p:cNvSpPr/>
            <p:nvPr/>
          </p:nvSpPr>
          <p:spPr>
            <a:xfrm>
              <a:off x="6921500" y="1066800"/>
              <a:ext cx="228600" cy="8382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直接箭头连接符 11"/>
            <p:cNvCxnSpPr>
              <a:stCxn id="7" idx="2"/>
              <a:endCxn id="8" idx="0"/>
            </p:cNvCxnSpPr>
            <p:nvPr/>
          </p:nvCxnSpPr>
          <p:spPr>
            <a:xfrm rot="16200000" flipH="1">
              <a:off x="7188200" y="1752600"/>
              <a:ext cx="685800" cy="990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48600" y="3886200"/>
              <a:ext cx="438150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29400" y="1981200"/>
              <a:ext cx="457200" cy="390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4267200" y="1600200"/>
          <a:ext cx="429261" cy="660401"/>
        </p:xfrm>
        <a:graphic>
          <a:graphicData uri="http://schemas.openxmlformats.org/presentationml/2006/ole">
            <p:oleObj spid="_x0000_s7174" name="公式" r:id="rId8" imgW="16488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 Source Signals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4800" y="1143000"/>
            <a:ext cx="4572000" cy="4983163"/>
          </a:xfrm>
        </p:spPr>
        <p:txBody>
          <a:bodyPr/>
          <a:lstStyle/>
          <a:p>
            <a:r>
              <a:rPr lang="en-US" sz="2800" dirty="0" smtClean="0"/>
              <a:t>2. Allocate mixture’s spectral energy</a:t>
            </a:r>
          </a:p>
          <a:p>
            <a:pPr lvl="1"/>
            <a:r>
              <a:rPr lang="en-US" sz="2400" dirty="0" smtClean="0"/>
              <a:t>Non-harmonic bins</a:t>
            </a:r>
          </a:p>
          <a:p>
            <a:pPr lvl="2"/>
            <a:r>
              <a:rPr lang="en-US" sz="2000" dirty="0" smtClean="0"/>
              <a:t>To all sources, evenly</a:t>
            </a:r>
          </a:p>
          <a:p>
            <a:pPr lvl="1"/>
            <a:r>
              <a:rPr lang="en-US" sz="2400" dirty="0" smtClean="0"/>
              <a:t>Non-overlapping harmonic bins</a:t>
            </a:r>
          </a:p>
          <a:p>
            <a:pPr lvl="2"/>
            <a:r>
              <a:rPr lang="en-US" sz="2000" dirty="0" smtClean="0"/>
              <a:t>To the active source, solely </a:t>
            </a:r>
          </a:p>
          <a:p>
            <a:pPr lvl="1"/>
            <a:r>
              <a:rPr lang="en-US" sz="2400" dirty="0" smtClean="0"/>
              <a:t>Overlapping harmonic bins</a:t>
            </a:r>
          </a:p>
          <a:p>
            <a:pPr lvl="2"/>
            <a:r>
              <a:rPr lang="en-US" sz="2000" dirty="0" smtClean="0"/>
              <a:t>To active sources, in inverse proportion to the square of harmonic numbers </a:t>
            </a:r>
          </a:p>
          <a:p>
            <a:r>
              <a:rPr lang="en-US" sz="2800" dirty="0" smtClean="0"/>
              <a:t>3. Inverse Fourier transform with mixture’s phase</a:t>
            </a:r>
            <a:endParaRPr lang="en-US" sz="2800" dirty="0"/>
          </a:p>
        </p:txBody>
      </p:sp>
      <p:grpSp>
        <p:nvGrpSpPr>
          <p:cNvPr id="4" name="Group 76"/>
          <p:cNvGrpSpPr/>
          <p:nvPr/>
        </p:nvGrpSpPr>
        <p:grpSpPr>
          <a:xfrm>
            <a:off x="4648200" y="1003300"/>
            <a:ext cx="4405339" cy="3032234"/>
            <a:chOff x="4114800" y="2285999"/>
            <a:chExt cx="4633939" cy="3032234"/>
          </a:xfrm>
        </p:grpSpPr>
        <p:cxnSp>
          <p:nvCxnSpPr>
            <p:cNvPr id="5" name="Straight Arrow Connector 5"/>
            <p:cNvCxnSpPr/>
            <p:nvPr/>
          </p:nvCxnSpPr>
          <p:spPr>
            <a:xfrm rot="5400000" flipH="1" flipV="1">
              <a:off x="3309701" y="3582202"/>
              <a:ext cx="2593975" cy="157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4"/>
            <p:cNvCxnSpPr/>
            <p:nvPr/>
          </p:nvCxnSpPr>
          <p:spPr>
            <a:xfrm>
              <a:off x="4605903" y="4879975"/>
              <a:ext cx="4142836" cy="1386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509794" y="4918123"/>
              <a:ext cx="18889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Frequency bins</a:t>
              </a:r>
              <a:endParaRPr lang="en-US" sz="2000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3664466" y="3260833"/>
              <a:ext cx="1270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Amplitude </a:t>
              </a: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5466141" y="1308100"/>
            <a:ext cx="3525458" cy="2211917"/>
          </a:xfrm>
          <a:custGeom>
            <a:avLst/>
            <a:gdLst>
              <a:gd name="connsiteX0" fmla="*/ 0 w 4013200"/>
              <a:gd name="connsiteY0" fmla="*/ 2095500 h 2211917"/>
              <a:gd name="connsiteX1" fmla="*/ 228600 w 4013200"/>
              <a:gd name="connsiteY1" fmla="*/ 292100 h 2211917"/>
              <a:gd name="connsiteX2" fmla="*/ 330200 w 4013200"/>
              <a:gd name="connsiteY2" fmla="*/ 342900 h 2211917"/>
              <a:gd name="connsiteX3" fmla="*/ 393700 w 4013200"/>
              <a:gd name="connsiteY3" fmla="*/ 1828800 h 2211917"/>
              <a:gd name="connsiteX4" fmla="*/ 495300 w 4013200"/>
              <a:gd name="connsiteY4" fmla="*/ 1600200 h 2211917"/>
              <a:gd name="connsiteX5" fmla="*/ 622300 w 4013200"/>
              <a:gd name="connsiteY5" fmla="*/ 863600 h 2211917"/>
              <a:gd name="connsiteX6" fmla="*/ 762000 w 4013200"/>
              <a:gd name="connsiteY6" fmla="*/ 1066800 h 2211917"/>
              <a:gd name="connsiteX7" fmla="*/ 850900 w 4013200"/>
              <a:gd name="connsiteY7" fmla="*/ 914400 h 2211917"/>
              <a:gd name="connsiteX8" fmla="*/ 914400 w 4013200"/>
              <a:gd name="connsiteY8" fmla="*/ 596900 h 2211917"/>
              <a:gd name="connsiteX9" fmla="*/ 990600 w 4013200"/>
              <a:gd name="connsiteY9" fmla="*/ 342900 h 2211917"/>
              <a:gd name="connsiteX10" fmla="*/ 1117600 w 4013200"/>
              <a:gd name="connsiteY10" fmla="*/ 825500 h 2211917"/>
              <a:gd name="connsiteX11" fmla="*/ 1168400 w 4013200"/>
              <a:gd name="connsiteY11" fmla="*/ 1473200 h 2211917"/>
              <a:gd name="connsiteX12" fmla="*/ 1257300 w 4013200"/>
              <a:gd name="connsiteY12" fmla="*/ 2044700 h 2211917"/>
              <a:gd name="connsiteX13" fmla="*/ 1371600 w 4013200"/>
              <a:gd name="connsiteY13" fmla="*/ 2197100 h 2211917"/>
              <a:gd name="connsiteX14" fmla="*/ 1409700 w 4013200"/>
              <a:gd name="connsiteY14" fmla="*/ 2070100 h 2211917"/>
              <a:gd name="connsiteX15" fmla="*/ 1460500 w 4013200"/>
              <a:gd name="connsiteY15" fmla="*/ 1587500 h 2211917"/>
              <a:gd name="connsiteX16" fmla="*/ 1549400 w 4013200"/>
              <a:gd name="connsiteY16" fmla="*/ 1905000 h 2211917"/>
              <a:gd name="connsiteX17" fmla="*/ 1612900 w 4013200"/>
              <a:gd name="connsiteY17" fmla="*/ 1079500 h 2211917"/>
              <a:gd name="connsiteX18" fmla="*/ 1638300 w 4013200"/>
              <a:gd name="connsiteY18" fmla="*/ 762000 h 2211917"/>
              <a:gd name="connsiteX19" fmla="*/ 1739900 w 4013200"/>
              <a:gd name="connsiteY19" fmla="*/ 1409700 h 2211917"/>
              <a:gd name="connsiteX20" fmla="*/ 1892300 w 4013200"/>
              <a:gd name="connsiteY20" fmla="*/ 2057400 h 2211917"/>
              <a:gd name="connsiteX21" fmla="*/ 2044700 w 4013200"/>
              <a:gd name="connsiteY21" fmla="*/ 1917700 h 2211917"/>
              <a:gd name="connsiteX22" fmla="*/ 2120900 w 4013200"/>
              <a:gd name="connsiteY22" fmla="*/ 1320800 h 2211917"/>
              <a:gd name="connsiteX23" fmla="*/ 2197100 w 4013200"/>
              <a:gd name="connsiteY23" fmla="*/ 1054100 h 2211917"/>
              <a:gd name="connsiteX24" fmla="*/ 2273300 w 4013200"/>
              <a:gd name="connsiteY24" fmla="*/ 1638300 h 2211917"/>
              <a:gd name="connsiteX25" fmla="*/ 2336800 w 4013200"/>
              <a:gd name="connsiteY25" fmla="*/ 1384300 h 2211917"/>
              <a:gd name="connsiteX26" fmla="*/ 2374900 w 4013200"/>
              <a:gd name="connsiteY26" fmla="*/ 1308100 h 2211917"/>
              <a:gd name="connsiteX27" fmla="*/ 2463800 w 4013200"/>
              <a:gd name="connsiteY27" fmla="*/ 1663700 h 2211917"/>
              <a:gd name="connsiteX28" fmla="*/ 2527300 w 4013200"/>
              <a:gd name="connsiteY28" fmla="*/ 2095500 h 2211917"/>
              <a:gd name="connsiteX29" fmla="*/ 2679700 w 4013200"/>
              <a:gd name="connsiteY29" fmla="*/ 2159000 h 2211917"/>
              <a:gd name="connsiteX30" fmla="*/ 2730500 w 4013200"/>
              <a:gd name="connsiteY30" fmla="*/ 1866900 h 2211917"/>
              <a:gd name="connsiteX31" fmla="*/ 2781300 w 4013200"/>
              <a:gd name="connsiteY31" fmla="*/ 1485900 h 2211917"/>
              <a:gd name="connsiteX32" fmla="*/ 2908300 w 4013200"/>
              <a:gd name="connsiteY32" fmla="*/ 1676400 h 2211917"/>
              <a:gd name="connsiteX33" fmla="*/ 2997200 w 4013200"/>
              <a:gd name="connsiteY33" fmla="*/ 1155700 h 2211917"/>
              <a:gd name="connsiteX34" fmla="*/ 3162300 w 4013200"/>
              <a:gd name="connsiteY34" fmla="*/ 1765300 h 2211917"/>
              <a:gd name="connsiteX35" fmla="*/ 3263900 w 4013200"/>
              <a:gd name="connsiteY35" fmla="*/ 2108200 h 2211917"/>
              <a:gd name="connsiteX36" fmla="*/ 3416300 w 4013200"/>
              <a:gd name="connsiteY36" fmla="*/ 1587500 h 2211917"/>
              <a:gd name="connsiteX37" fmla="*/ 3556000 w 4013200"/>
              <a:gd name="connsiteY37" fmla="*/ 1841500 h 2211917"/>
              <a:gd name="connsiteX38" fmla="*/ 3644900 w 4013200"/>
              <a:gd name="connsiteY38" fmla="*/ 749300 h 2211917"/>
              <a:gd name="connsiteX39" fmla="*/ 3784600 w 4013200"/>
              <a:gd name="connsiteY39" fmla="*/ 1016000 h 2211917"/>
              <a:gd name="connsiteX40" fmla="*/ 3949700 w 4013200"/>
              <a:gd name="connsiteY40" fmla="*/ 2032000 h 2211917"/>
              <a:gd name="connsiteX41" fmla="*/ 4013200 w 4013200"/>
              <a:gd name="connsiteY41" fmla="*/ 2095500 h 2211917"/>
              <a:gd name="connsiteX42" fmla="*/ 4013200 w 4013200"/>
              <a:gd name="connsiteY42" fmla="*/ 2095500 h 22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013200" h="2211917">
                <a:moveTo>
                  <a:pt x="0" y="2095500"/>
                </a:moveTo>
                <a:cubicBezTo>
                  <a:pt x="86783" y="1339850"/>
                  <a:pt x="173567" y="584200"/>
                  <a:pt x="228600" y="292100"/>
                </a:cubicBezTo>
                <a:cubicBezTo>
                  <a:pt x="283633" y="0"/>
                  <a:pt x="302683" y="86783"/>
                  <a:pt x="330200" y="342900"/>
                </a:cubicBezTo>
                <a:cubicBezTo>
                  <a:pt x="357717" y="599017"/>
                  <a:pt x="366183" y="1619250"/>
                  <a:pt x="393700" y="1828800"/>
                </a:cubicBezTo>
                <a:cubicBezTo>
                  <a:pt x="421217" y="2038350"/>
                  <a:pt x="457200" y="1761067"/>
                  <a:pt x="495300" y="1600200"/>
                </a:cubicBezTo>
                <a:cubicBezTo>
                  <a:pt x="533400" y="1439333"/>
                  <a:pt x="577850" y="952500"/>
                  <a:pt x="622300" y="863600"/>
                </a:cubicBezTo>
                <a:cubicBezTo>
                  <a:pt x="666750" y="774700"/>
                  <a:pt x="723900" y="1058333"/>
                  <a:pt x="762000" y="1066800"/>
                </a:cubicBezTo>
                <a:cubicBezTo>
                  <a:pt x="800100" y="1075267"/>
                  <a:pt x="825500" y="992717"/>
                  <a:pt x="850900" y="914400"/>
                </a:cubicBezTo>
                <a:cubicBezTo>
                  <a:pt x="876300" y="836083"/>
                  <a:pt x="891117" y="692150"/>
                  <a:pt x="914400" y="596900"/>
                </a:cubicBezTo>
                <a:cubicBezTo>
                  <a:pt x="937683" y="501650"/>
                  <a:pt x="956733" y="304800"/>
                  <a:pt x="990600" y="342900"/>
                </a:cubicBezTo>
                <a:cubicBezTo>
                  <a:pt x="1024467" y="381000"/>
                  <a:pt x="1087967" y="637117"/>
                  <a:pt x="1117600" y="825500"/>
                </a:cubicBezTo>
                <a:cubicBezTo>
                  <a:pt x="1147233" y="1013883"/>
                  <a:pt x="1145117" y="1270000"/>
                  <a:pt x="1168400" y="1473200"/>
                </a:cubicBezTo>
                <a:cubicBezTo>
                  <a:pt x="1191683" y="1676400"/>
                  <a:pt x="1223433" y="1924050"/>
                  <a:pt x="1257300" y="2044700"/>
                </a:cubicBezTo>
                <a:cubicBezTo>
                  <a:pt x="1291167" y="2165350"/>
                  <a:pt x="1346200" y="2192867"/>
                  <a:pt x="1371600" y="2197100"/>
                </a:cubicBezTo>
                <a:cubicBezTo>
                  <a:pt x="1397000" y="2201333"/>
                  <a:pt x="1394883" y="2171700"/>
                  <a:pt x="1409700" y="2070100"/>
                </a:cubicBezTo>
                <a:cubicBezTo>
                  <a:pt x="1424517" y="1968500"/>
                  <a:pt x="1437217" y="1615017"/>
                  <a:pt x="1460500" y="1587500"/>
                </a:cubicBezTo>
                <a:cubicBezTo>
                  <a:pt x="1483783" y="1559983"/>
                  <a:pt x="1524000" y="1989667"/>
                  <a:pt x="1549400" y="1905000"/>
                </a:cubicBezTo>
                <a:cubicBezTo>
                  <a:pt x="1574800" y="1820333"/>
                  <a:pt x="1598083" y="1270000"/>
                  <a:pt x="1612900" y="1079500"/>
                </a:cubicBezTo>
                <a:cubicBezTo>
                  <a:pt x="1627717" y="889000"/>
                  <a:pt x="1617133" y="706967"/>
                  <a:pt x="1638300" y="762000"/>
                </a:cubicBezTo>
                <a:cubicBezTo>
                  <a:pt x="1659467" y="817033"/>
                  <a:pt x="1697567" y="1193800"/>
                  <a:pt x="1739900" y="1409700"/>
                </a:cubicBezTo>
                <a:cubicBezTo>
                  <a:pt x="1782233" y="1625600"/>
                  <a:pt x="1841500" y="1972733"/>
                  <a:pt x="1892300" y="2057400"/>
                </a:cubicBezTo>
                <a:cubicBezTo>
                  <a:pt x="1943100" y="2142067"/>
                  <a:pt x="2006600" y="2040467"/>
                  <a:pt x="2044700" y="1917700"/>
                </a:cubicBezTo>
                <a:cubicBezTo>
                  <a:pt x="2082800" y="1794933"/>
                  <a:pt x="2095500" y="1464733"/>
                  <a:pt x="2120900" y="1320800"/>
                </a:cubicBezTo>
                <a:cubicBezTo>
                  <a:pt x="2146300" y="1176867"/>
                  <a:pt x="2171700" y="1001183"/>
                  <a:pt x="2197100" y="1054100"/>
                </a:cubicBezTo>
                <a:cubicBezTo>
                  <a:pt x="2222500" y="1107017"/>
                  <a:pt x="2250017" y="1583267"/>
                  <a:pt x="2273300" y="1638300"/>
                </a:cubicBezTo>
                <a:cubicBezTo>
                  <a:pt x="2296583" y="1693333"/>
                  <a:pt x="2319867" y="1439333"/>
                  <a:pt x="2336800" y="1384300"/>
                </a:cubicBezTo>
                <a:cubicBezTo>
                  <a:pt x="2353733" y="1329267"/>
                  <a:pt x="2353733" y="1261533"/>
                  <a:pt x="2374900" y="1308100"/>
                </a:cubicBezTo>
                <a:cubicBezTo>
                  <a:pt x="2396067" y="1354667"/>
                  <a:pt x="2438400" y="1532467"/>
                  <a:pt x="2463800" y="1663700"/>
                </a:cubicBezTo>
                <a:cubicBezTo>
                  <a:pt x="2489200" y="1794933"/>
                  <a:pt x="2491317" y="2012950"/>
                  <a:pt x="2527300" y="2095500"/>
                </a:cubicBezTo>
                <a:cubicBezTo>
                  <a:pt x="2563283" y="2178050"/>
                  <a:pt x="2645833" y="2197100"/>
                  <a:pt x="2679700" y="2159000"/>
                </a:cubicBezTo>
                <a:cubicBezTo>
                  <a:pt x="2713567" y="2120900"/>
                  <a:pt x="2713567" y="1979083"/>
                  <a:pt x="2730500" y="1866900"/>
                </a:cubicBezTo>
                <a:cubicBezTo>
                  <a:pt x="2747433" y="1754717"/>
                  <a:pt x="2751667" y="1517650"/>
                  <a:pt x="2781300" y="1485900"/>
                </a:cubicBezTo>
                <a:cubicBezTo>
                  <a:pt x="2810933" y="1454150"/>
                  <a:pt x="2872317" y="1731433"/>
                  <a:pt x="2908300" y="1676400"/>
                </a:cubicBezTo>
                <a:cubicBezTo>
                  <a:pt x="2944283" y="1621367"/>
                  <a:pt x="2954867" y="1140883"/>
                  <a:pt x="2997200" y="1155700"/>
                </a:cubicBezTo>
                <a:cubicBezTo>
                  <a:pt x="3039533" y="1170517"/>
                  <a:pt x="3117850" y="1606550"/>
                  <a:pt x="3162300" y="1765300"/>
                </a:cubicBezTo>
                <a:cubicBezTo>
                  <a:pt x="3206750" y="1924050"/>
                  <a:pt x="3221567" y="2137833"/>
                  <a:pt x="3263900" y="2108200"/>
                </a:cubicBezTo>
                <a:cubicBezTo>
                  <a:pt x="3306233" y="2078567"/>
                  <a:pt x="3367617" y="1631950"/>
                  <a:pt x="3416300" y="1587500"/>
                </a:cubicBezTo>
                <a:cubicBezTo>
                  <a:pt x="3464983" y="1543050"/>
                  <a:pt x="3517900" y="1981200"/>
                  <a:pt x="3556000" y="1841500"/>
                </a:cubicBezTo>
                <a:cubicBezTo>
                  <a:pt x="3594100" y="1701800"/>
                  <a:pt x="3606800" y="886883"/>
                  <a:pt x="3644900" y="749300"/>
                </a:cubicBezTo>
                <a:cubicBezTo>
                  <a:pt x="3683000" y="611717"/>
                  <a:pt x="3733800" y="802217"/>
                  <a:pt x="3784600" y="1016000"/>
                </a:cubicBezTo>
                <a:cubicBezTo>
                  <a:pt x="3835400" y="1229783"/>
                  <a:pt x="3911600" y="1852083"/>
                  <a:pt x="3949700" y="2032000"/>
                </a:cubicBezTo>
                <a:cubicBezTo>
                  <a:pt x="3987800" y="2211917"/>
                  <a:pt x="4013200" y="2095500"/>
                  <a:pt x="4013200" y="2095500"/>
                </a:cubicBezTo>
                <a:lnTo>
                  <a:pt x="4013200" y="2095500"/>
                </a:ln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5103940" y="4375388"/>
          <a:ext cx="388766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766"/>
                <a:gridCol w="388766"/>
                <a:gridCol w="388766"/>
                <a:gridCol w="388766"/>
                <a:gridCol w="388766"/>
                <a:gridCol w="388766"/>
                <a:gridCol w="388766"/>
                <a:gridCol w="388766"/>
                <a:gridCol w="388766"/>
                <a:gridCol w="3887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5" name="圆角矩形 34"/>
          <p:cNvSpPr/>
          <p:nvPr/>
        </p:nvSpPr>
        <p:spPr>
          <a:xfrm>
            <a:off x="7032954" y="4355068"/>
            <a:ext cx="434646" cy="762000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组合 39"/>
          <p:cNvGrpSpPr/>
          <p:nvPr/>
        </p:nvGrpSpPr>
        <p:grpSpPr>
          <a:xfrm>
            <a:off x="5105402" y="4355068"/>
            <a:ext cx="2743200" cy="762000"/>
            <a:chOff x="4804556" y="4114800"/>
            <a:chExt cx="2885549" cy="762000"/>
          </a:xfrm>
        </p:grpSpPr>
        <p:sp>
          <p:nvSpPr>
            <p:cNvPr id="15" name="圆角矩形 14"/>
            <p:cNvSpPr/>
            <p:nvPr/>
          </p:nvSpPr>
          <p:spPr>
            <a:xfrm>
              <a:off x="4804556" y="4114800"/>
              <a:ext cx="457201" cy="762000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6400800" y="4114800"/>
              <a:ext cx="457200" cy="762000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7232904" y="4114800"/>
              <a:ext cx="457201" cy="762000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502362" y="4355068"/>
            <a:ext cx="3489238" cy="762000"/>
            <a:chOff x="5168900" y="4114800"/>
            <a:chExt cx="3670300" cy="762000"/>
          </a:xfrm>
        </p:grpSpPr>
        <p:sp>
          <p:nvSpPr>
            <p:cNvPr id="31" name="圆角矩形 30"/>
            <p:cNvSpPr/>
            <p:nvPr/>
          </p:nvSpPr>
          <p:spPr>
            <a:xfrm>
              <a:off x="5168900" y="4114800"/>
              <a:ext cx="457200" cy="762000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5562600" y="4114800"/>
              <a:ext cx="457200" cy="762000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5943600" y="4114800"/>
              <a:ext cx="457200" cy="762000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7569200" y="4114800"/>
              <a:ext cx="457200" cy="762000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8001000" y="4114800"/>
              <a:ext cx="457200" cy="762000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8382000" y="4114800"/>
              <a:ext cx="457200" cy="762000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4876800" y="4050268"/>
            <a:ext cx="343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Harmonic positions for Source 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876800" y="5117068"/>
            <a:ext cx="343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Harmonic positions for Source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on Real Performances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Data source</a:t>
            </a:r>
          </a:p>
          <a:p>
            <a:pPr lvl="1"/>
            <a:r>
              <a:rPr lang="en-US" sz="2400" dirty="0" smtClean="0"/>
              <a:t>Score: 10 pieces of J.S. Bach 4-part chorales</a:t>
            </a:r>
          </a:p>
          <a:p>
            <a:pPr lvl="1"/>
            <a:r>
              <a:rPr lang="en-US" sz="2400" dirty="0" smtClean="0"/>
              <a:t>Audio: played by a quartet (violin, clarinet, saxophone, bassoon). Each part was individually recorded while the performer was listening to others</a:t>
            </a:r>
          </a:p>
          <a:p>
            <a:pPr lvl="1"/>
            <a:r>
              <a:rPr lang="en-US" sz="2400" dirty="0" smtClean="0"/>
              <a:t>Score: constant tempo; audio: tempo varies, fermata </a:t>
            </a:r>
          </a:p>
          <a:p>
            <a:r>
              <a:rPr lang="en-US" sz="2800" dirty="0" smtClean="0"/>
              <a:t>Data set</a:t>
            </a:r>
          </a:p>
          <a:p>
            <a:pPr lvl="1"/>
            <a:r>
              <a:rPr lang="en-US" sz="2400" dirty="0" smtClean="0"/>
              <a:t>All 15 combinations of 4 parts of each piece</a:t>
            </a:r>
          </a:p>
          <a:p>
            <a:pPr lvl="1"/>
            <a:r>
              <a:rPr lang="en-US" sz="2400" dirty="0" smtClean="0"/>
              <a:t>150 pieces = 40 solo pieces + 60 duets + 40 trios + 10 quartets</a:t>
            </a:r>
          </a:p>
          <a:p>
            <a:r>
              <a:rPr lang="en-US" sz="2800" dirty="0" smtClean="0"/>
              <a:t>Ground-truth alignment</a:t>
            </a:r>
          </a:p>
          <a:p>
            <a:pPr lvl="1"/>
            <a:r>
              <a:rPr lang="en-US" sz="2400" dirty="0" smtClean="0"/>
              <a:t>Manually annotated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Following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 smtClean="0"/>
              <a:t>Align Rate (AR)</a:t>
            </a:r>
            <a:r>
              <a:rPr lang="en-US" sz="2800" dirty="0" smtClean="0"/>
              <a:t>: percentage of </a:t>
            </a:r>
            <a:r>
              <a:rPr lang="en-US" sz="2800" dirty="0" smtClean="0">
                <a:solidFill>
                  <a:srgbClr val="FF0000"/>
                </a:solidFill>
              </a:rPr>
              <a:t>correctly aligned</a:t>
            </a:r>
            <a:r>
              <a:rPr lang="en-US" sz="2800" dirty="0" smtClean="0"/>
              <a:t> notes in the score (unit: %)</a:t>
            </a: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r>
              <a:rPr lang="en-US" sz="2400" dirty="0" smtClean="0"/>
              <a:t>where    is the onset of the note </a:t>
            </a:r>
            <a:endParaRPr lang="en-US" sz="2800" i="1" dirty="0" smtClean="0"/>
          </a:p>
          <a:p>
            <a:r>
              <a:rPr lang="en-US" sz="2800" dirty="0" err="1" smtClean="0"/>
              <a:t>Scorealign</a:t>
            </a:r>
            <a:r>
              <a:rPr lang="en-US" sz="2800" dirty="0" smtClean="0"/>
              <a:t>: an offline DTW-based algorithm [2]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i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68388" y="2092325"/>
          <a:ext cx="7310437" cy="523875"/>
        </p:xfrm>
        <a:graphic>
          <a:graphicData uri="http://schemas.openxmlformats.org/presentationml/2006/ole">
            <p:oleObj spid="_x0000_s3075" name="公式" r:id="rId3" imgW="3543120" imgH="253800" progId="Equation.3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905000" y="2590800"/>
          <a:ext cx="196850" cy="365126"/>
        </p:xfrm>
        <a:graphic>
          <a:graphicData uri="http://schemas.openxmlformats.org/presentationml/2006/ole">
            <p:oleObj spid="_x0000_s3076" name="Equation" r:id="rId4" imgW="88560" imgH="164880" progId="Equation.3">
              <p:embed/>
            </p:oleObj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9750" y="3790950"/>
            <a:ext cx="55245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圆角矩形 8"/>
          <p:cNvSpPr/>
          <p:nvPr/>
        </p:nvSpPr>
        <p:spPr>
          <a:xfrm>
            <a:off x="3962400" y="5257800"/>
            <a:ext cx="1447800" cy="381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61722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[2] N.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R.B. Dannenberg and G.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Tzanetakis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“Polyphonic audio matching and alignment for music retrieval,” in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Proc. WASPAA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New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Paltz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New York, USA, 2003, pp. 185-188.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Separation Results</a:t>
            </a:r>
            <a:endParaRPr lang="en-US" dirty="0"/>
          </a:p>
        </p:txBody>
      </p:sp>
      <p:pic>
        <p:nvPicPr>
          <p:cNvPr id="11266" name="Picture 2" descr="D:\Work\My_papers\JSTSP2011\FinalMaterial_June9_2011\Latex_withFiguresBiographiesPhotos\figures\SepBac_poly.eps"/>
          <p:cNvPicPr>
            <a:picLocks noChangeAspect="1" noChangeArrowheads="1"/>
          </p:cNvPicPr>
          <p:nvPr/>
        </p:nvPicPr>
        <p:blipFill>
          <a:blip r:embed="rId2" cstate="print"/>
          <a:srcRect r="8227"/>
          <a:stretch>
            <a:fillRect/>
          </a:stretch>
        </p:blipFill>
        <p:spPr bwMode="auto">
          <a:xfrm>
            <a:off x="4114800" y="1295400"/>
            <a:ext cx="4800600" cy="3924724"/>
          </a:xfrm>
          <a:prstGeom prst="rect">
            <a:avLst/>
          </a:prstGeom>
          <a:noFill/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3962400" cy="4983163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1. </a:t>
            </a:r>
            <a:r>
              <a:rPr lang="en-US" sz="2400" dirty="0" err="1" smtClean="0">
                <a:solidFill>
                  <a:srgbClr val="FF0000"/>
                </a:solidFill>
              </a:rPr>
              <a:t>Soundprism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2. Ideally-aligned</a:t>
            </a:r>
          </a:p>
          <a:p>
            <a:pPr lvl="1"/>
            <a:r>
              <a:rPr lang="en-US" sz="2200" dirty="0" smtClean="0">
                <a:solidFill>
                  <a:srgbClr val="00B050"/>
                </a:solidFill>
              </a:rPr>
              <a:t>Ground-truth alignment + separation</a:t>
            </a:r>
          </a:p>
          <a:p>
            <a:r>
              <a:rPr lang="en-US" sz="2400" dirty="0" smtClean="0">
                <a:solidFill>
                  <a:srgbClr val="0404BC"/>
                </a:solidFill>
              </a:rPr>
              <a:t>3. Ganseman10</a:t>
            </a:r>
          </a:p>
          <a:p>
            <a:pPr lvl="1"/>
            <a:r>
              <a:rPr lang="en-US" sz="2200" dirty="0" smtClean="0">
                <a:solidFill>
                  <a:srgbClr val="0404BC"/>
                </a:solidFill>
              </a:rPr>
              <a:t>Offline algorithm</a:t>
            </a:r>
          </a:p>
          <a:p>
            <a:pPr lvl="1"/>
            <a:r>
              <a:rPr lang="en-US" sz="2200" dirty="0" smtClean="0">
                <a:solidFill>
                  <a:srgbClr val="0404BC"/>
                </a:solidFill>
              </a:rPr>
              <a:t>DTW alignment</a:t>
            </a:r>
          </a:p>
          <a:p>
            <a:pPr lvl="1"/>
            <a:r>
              <a:rPr lang="en-US" sz="2200" dirty="0" smtClean="0">
                <a:solidFill>
                  <a:srgbClr val="0404BC"/>
                </a:solidFill>
              </a:rPr>
              <a:t>Train source model from MIDI synthesized audio</a:t>
            </a:r>
          </a:p>
          <a:p>
            <a:r>
              <a:rPr lang="en-US" sz="2400" dirty="0" smtClean="0">
                <a:solidFill>
                  <a:srgbClr val="7AA9EE"/>
                </a:solidFill>
              </a:rPr>
              <a:t>4. MPET (score not used)</a:t>
            </a:r>
          </a:p>
          <a:p>
            <a:pPr lvl="1"/>
            <a:r>
              <a:rPr lang="en-US" sz="2200" dirty="0" smtClean="0">
                <a:solidFill>
                  <a:srgbClr val="7AA9EE"/>
                </a:solidFill>
              </a:rPr>
              <a:t>Multi-pitch tracking + separation</a:t>
            </a:r>
          </a:p>
          <a:p>
            <a:r>
              <a:rPr lang="en-US" sz="2400" dirty="0" smtClean="0">
                <a:solidFill>
                  <a:srgbClr val="972EA2"/>
                </a:solidFill>
              </a:rPr>
              <a:t>5. Oracle (theoretical upper bound)</a:t>
            </a:r>
            <a:endParaRPr lang="en-US" sz="2400" dirty="0">
              <a:solidFill>
                <a:srgbClr val="972EA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5210" y="5329535"/>
            <a:ext cx="3129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Results on 110 pieces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19200" y="2810729"/>
            <a:ext cx="7391400" cy="252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“Ach </a:t>
            </a:r>
            <a:r>
              <a:rPr lang="en-US" sz="2800" dirty="0" err="1" smtClean="0"/>
              <a:t>lieben</a:t>
            </a:r>
            <a:r>
              <a:rPr lang="en-US" sz="2800" dirty="0" smtClean="0"/>
              <a:t> Christen, </a:t>
            </a:r>
            <a:r>
              <a:rPr lang="en-US" sz="2800" dirty="0" err="1" smtClean="0"/>
              <a:t>seid</a:t>
            </a:r>
            <a:r>
              <a:rPr lang="en-US" sz="2800" dirty="0" smtClean="0"/>
              <a:t> </a:t>
            </a:r>
            <a:r>
              <a:rPr lang="en-US" sz="2800" dirty="0" err="1" smtClean="0"/>
              <a:t>getrost</a:t>
            </a:r>
            <a:r>
              <a:rPr lang="en-US" sz="2800" dirty="0" smtClean="0"/>
              <a:t>”, by J.S. Bach</a:t>
            </a:r>
          </a:p>
          <a:p>
            <a:pPr lvl="1"/>
            <a:r>
              <a:rPr lang="en-US" sz="2400" dirty="0" smtClean="0"/>
              <a:t>MIDI		Audio		Aligned audio with MIDI</a:t>
            </a:r>
          </a:p>
          <a:p>
            <a:pPr lvl="1"/>
            <a:r>
              <a:rPr lang="en-US" sz="2400" dirty="0" smtClean="0"/>
              <a:t>Separated sources</a:t>
            </a:r>
            <a:endParaRPr lang="en-US" sz="2400" dirty="0"/>
          </a:p>
        </p:txBody>
      </p:sp>
      <p:pic>
        <p:nvPicPr>
          <p:cNvPr id="8" name="02-AchLiebenChristen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tretch>
            <a:fillRect/>
          </a:stretch>
        </p:blipFill>
        <p:spPr>
          <a:xfrm>
            <a:off x="2133600" y="1651000"/>
            <a:ext cx="457200" cy="457200"/>
          </a:xfrm>
          <a:prstGeom prst="rect">
            <a:avLst/>
          </a:prstGeom>
        </p:spPr>
      </p:pic>
      <p:pic>
        <p:nvPicPr>
          <p:cNvPr id="9" name="02-AchLiebenChristen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 cstate="print"/>
          <a:stretch>
            <a:fillRect/>
          </a:stretch>
        </p:blipFill>
        <p:spPr>
          <a:xfrm>
            <a:off x="4267200" y="1651000"/>
            <a:ext cx="457200" cy="457200"/>
          </a:xfrm>
          <a:prstGeom prst="rect">
            <a:avLst/>
          </a:prstGeom>
        </p:spPr>
      </p:pic>
      <p:pic>
        <p:nvPicPr>
          <p:cNvPr id="10" name="BachChorale-4-02-1_sep1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609600" y="2971800"/>
            <a:ext cx="457200" cy="457200"/>
          </a:xfrm>
          <a:prstGeom prst="rect">
            <a:avLst/>
          </a:prstGeom>
        </p:spPr>
      </p:pic>
      <p:pic>
        <p:nvPicPr>
          <p:cNvPr id="11" name="BachChorale-4-02-1_sep2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0" cstate="print"/>
          <a:stretch>
            <a:fillRect/>
          </a:stretch>
        </p:blipFill>
        <p:spPr>
          <a:xfrm>
            <a:off x="609600" y="3657600"/>
            <a:ext cx="457200" cy="457200"/>
          </a:xfrm>
          <a:prstGeom prst="rect">
            <a:avLst/>
          </a:prstGeom>
        </p:spPr>
      </p:pic>
      <p:pic>
        <p:nvPicPr>
          <p:cNvPr id="12" name="BachChorale-4-02-1_sep3.wav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0" cstate="print"/>
          <a:stretch>
            <a:fillRect/>
          </a:stretch>
        </p:blipFill>
        <p:spPr>
          <a:xfrm>
            <a:off x="609600" y="4267200"/>
            <a:ext cx="457200" cy="457200"/>
          </a:xfrm>
          <a:prstGeom prst="rect">
            <a:avLst/>
          </a:prstGeom>
        </p:spPr>
      </p:pic>
      <p:pic>
        <p:nvPicPr>
          <p:cNvPr id="13" name="BachChorale-4-02-1_sep4.wav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0" cstate="print"/>
          <a:stretch>
            <a:fillRect/>
          </a:stretch>
        </p:blipFill>
        <p:spPr>
          <a:xfrm>
            <a:off x="609600" y="4876800"/>
            <a:ext cx="457200" cy="457200"/>
          </a:xfrm>
          <a:prstGeom prst="rect">
            <a:avLst/>
          </a:prstGeom>
        </p:spPr>
      </p:pic>
      <p:pic>
        <p:nvPicPr>
          <p:cNvPr id="14" name="BachChorale-4-02-1_SFPitch_stereo.wav">
            <a:hlinkClick r:id="" action="ppaction://media"/>
          </p:cNvPr>
          <p:cNvPicPr>
            <a:picLocks noRot="1" noChangeAspect="1"/>
          </p:cNvPicPr>
          <p:nvPr>
            <a:audioFile r:link="rId7"/>
          </p:nvPr>
        </p:nvPicPr>
        <p:blipFill>
          <a:blip r:embed="rId12" cstate="print"/>
          <a:stretch>
            <a:fillRect/>
          </a:stretch>
        </p:blipFill>
        <p:spPr>
          <a:xfrm>
            <a:off x="8458200" y="16510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2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05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053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05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53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05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0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cont.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Clarinet Quintet in B minor, op.115. 3rd movement, by J. Brahms, from RWC database</a:t>
            </a:r>
          </a:p>
          <a:p>
            <a:pPr lvl="1"/>
            <a:r>
              <a:rPr lang="en-US" sz="2400" dirty="0" smtClean="0"/>
              <a:t>MIDI		Audio		Aligned audio with MIDI</a:t>
            </a:r>
          </a:p>
          <a:p>
            <a:pPr lvl="1"/>
            <a:r>
              <a:rPr lang="en-US" sz="2400" dirty="0" smtClean="0"/>
              <a:t>Separated sources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3500" y="3024984"/>
            <a:ext cx="7048500" cy="375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M-C017-Brahms-op115-3-part1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2286000" y="2108200"/>
            <a:ext cx="457200" cy="457200"/>
          </a:xfrm>
          <a:prstGeom prst="rect">
            <a:avLst/>
          </a:prstGeom>
        </p:spPr>
      </p:pic>
      <p:pic>
        <p:nvPicPr>
          <p:cNvPr id="6" name="RM-C017-Brahms-op115-3-part1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 cstate="print"/>
          <a:stretch>
            <a:fillRect/>
          </a:stretch>
        </p:blipFill>
        <p:spPr>
          <a:xfrm>
            <a:off x="4267200" y="2108200"/>
            <a:ext cx="457200" cy="457200"/>
          </a:xfrm>
          <a:prstGeom prst="rect">
            <a:avLst/>
          </a:prstGeom>
        </p:spPr>
      </p:pic>
      <p:pic>
        <p:nvPicPr>
          <p:cNvPr id="7" name="RM-C017-Brahms-op115-3-part1_sep1_soundprism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1" cstate="print"/>
          <a:stretch>
            <a:fillRect/>
          </a:stretch>
        </p:blipFill>
        <p:spPr>
          <a:xfrm>
            <a:off x="609600" y="3429000"/>
            <a:ext cx="457200" cy="457200"/>
          </a:xfrm>
          <a:prstGeom prst="rect">
            <a:avLst/>
          </a:prstGeom>
        </p:spPr>
      </p:pic>
      <p:pic>
        <p:nvPicPr>
          <p:cNvPr id="8" name="RM-C017-Brahms-op115-3-part1_sep2_soundprism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2" cstate="print"/>
          <a:stretch>
            <a:fillRect/>
          </a:stretch>
        </p:blipFill>
        <p:spPr>
          <a:xfrm>
            <a:off x="609600" y="5334000"/>
            <a:ext cx="457200" cy="457200"/>
          </a:xfrm>
          <a:prstGeom prst="rect">
            <a:avLst/>
          </a:prstGeom>
        </p:spPr>
      </p:pic>
      <p:pic>
        <p:nvPicPr>
          <p:cNvPr id="9" name="RM-C017-Brahms-op115-3-part1_sep3_soundprism.wav">
            <a:hlinkClick r:id="" action="ppaction://media"/>
          </p:cNvPr>
          <p:cNvPicPr>
            <a:picLocks noRot="1" noChangeAspect="1"/>
          </p:cNvPicPr>
          <p:nvPr>
            <a:audioFile r:link="rId5"/>
          </p:nvPr>
        </p:nvPicPr>
        <p:blipFill>
          <a:blip r:embed="rId13" cstate="print"/>
          <a:stretch>
            <a:fillRect/>
          </a:stretch>
        </p:blipFill>
        <p:spPr>
          <a:xfrm>
            <a:off x="609600" y="6096000"/>
            <a:ext cx="457200" cy="457200"/>
          </a:xfrm>
          <a:prstGeom prst="rect">
            <a:avLst/>
          </a:prstGeom>
        </p:spPr>
      </p:pic>
      <p:pic>
        <p:nvPicPr>
          <p:cNvPr id="10" name="RM-C017-Brahms-op115-3-part1_SFPitch_stereo.wav">
            <a:hlinkClick r:id="" action="ppaction://media"/>
          </p:cNvPr>
          <p:cNvPicPr>
            <a:picLocks noRot="1" noChangeAspect="1"/>
          </p:cNvPicPr>
          <p:nvPr>
            <a:audioFile r:link="rId6"/>
          </p:nvPr>
        </p:nvPicPr>
        <p:blipFill>
          <a:blip r:embed="rId14" cstate="print"/>
          <a:stretch>
            <a:fillRect/>
          </a:stretch>
        </p:blipFill>
        <p:spPr>
          <a:xfrm>
            <a:off x="8458200" y="2108200"/>
            <a:ext cx="4572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73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73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731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73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1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Soundprism</a:t>
            </a:r>
            <a:r>
              <a:rPr lang="en-US" sz="2800" dirty="0" smtClean="0"/>
              <a:t>: an </a:t>
            </a:r>
            <a:r>
              <a:rPr lang="en-US" sz="2800" dirty="0" smtClean="0">
                <a:solidFill>
                  <a:srgbClr val="FF0000"/>
                </a:solidFill>
              </a:rPr>
              <a:t>online</a:t>
            </a:r>
            <a:r>
              <a:rPr lang="en-US" sz="2800" dirty="0" smtClean="0"/>
              <a:t> score-informed source separation algorithm</a:t>
            </a:r>
          </a:p>
          <a:p>
            <a:r>
              <a:rPr lang="en-US" sz="2800" dirty="0" smtClean="0"/>
              <a:t>A hidden Markov process model for </a:t>
            </a:r>
            <a:r>
              <a:rPr lang="en-US" sz="2800" dirty="0" smtClean="0">
                <a:solidFill>
                  <a:srgbClr val="FF0000"/>
                </a:solidFill>
              </a:rPr>
              <a:t>score following</a:t>
            </a:r>
          </a:p>
          <a:p>
            <a:pPr lvl="1"/>
            <a:r>
              <a:rPr lang="en-US" sz="2400" dirty="0" smtClean="0"/>
              <a:t>View a performance as a path in the 2-d state space</a:t>
            </a:r>
          </a:p>
          <a:p>
            <a:pPr lvl="1"/>
            <a:r>
              <a:rPr lang="en-US" sz="2400" dirty="0" smtClean="0"/>
              <a:t>Use multi-pitch information in the observation model</a:t>
            </a:r>
          </a:p>
          <a:p>
            <a:r>
              <a:rPr lang="en-US" sz="2800" dirty="0" smtClean="0"/>
              <a:t>A simple algorithm for </a:t>
            </a:r>
            <a:r>
              <a:rPr lang="en-US" sz="2800" dirty="0" smtClean="0">
                <a:solidFill>
                  <a:srgbClr val="FF0000"/>
                </a:solidFill>
              </a:rPr>
              <a:t>source separation</a:t>
            </a:r>
          </a:p>
          <a:p>
            <a:r>
              <a:rPr lang="en-US" sz="2800" dirty="0" smtClean="0"/>
              <a:t>Experiments on a real music dataset</a:t>
            </a:r>
          </a:p>
          <a:p>
            <a:pPr lvl="1"/>
            <a:r>
              <a:rPr lang="en-US" sz="2400" dirty="0" smtClean="0"/>
              <a:t>Score following outperforms an offline algorithm</a:t>
            </a:r>
          </a:p>
          <a:p>
            <a:pPr lvl="1"/>
            <a:r>
              <a:rPr lang="en-US" sz="2400" dirty="0" smtClean="0"/>
              <a:t>Source separation outperforms an offline score-informed source separation algorithm</a:t>
            </a:r>
          </a:p>
          <a:p>
            <a:pPr lvl="1"/>
            <a:r>
              <a:rPr lang="en-US" sz="2400" dirty="0" smtClean="0"/>
              <a:t>Opens interesting potential applications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Prism to </a:t>
            </a:r>
            <a:r>
              <a:rPr lang="en-US" dirty="0" err="1" smtClean="0"/>
              <a:t>Soundprism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001486"/>
            <a:ext cx="2971800" cy="21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Work\My_papers\JSTSP2011\FinalMaterial_June9_2011\Latex_withFiguresBiographiesPhotos\figures\soundprism.e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254499"/>
            <a:ext cx="6172200" cy="3533652"/>
          </a:xfrm>
          <a:prstGeom prst="rect">
            <a:avLst/>
          </a:prstGeom>
          <a:noFill/>
        </p:spPr>
      </p:pic>
      <p:pic>
        <p:nvPicPr>
          <p:cNvPr id="6" name="RM-C017-Brahms-op115-3-part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14400" y="4800600"/>
            <a:ext cx="533400" cy="533400"/>
          </a:xfrm>
          <a:prstGeom prst="rect">
            <a:avLst/>
          </a:prstGeom>
        </p:spPr>
      </p:pic>
      <p:sp>
        <p:nvSpPr>
          <p:cNvPr id="7" name="等腰三角形 6"/>
          <p:cNvSpPr/>
          <p:nvPr/>
        </p:nvSpPr>
        <p:spPr>
          <a:xfrm>
            <a:off x="2438400" y="3505200"/>
            <a:ext cx="4038600" cy="2819400"/>
          </a:xfrm>
          <a:prstGeom prst="triangle">
            <a:avLst>
              <a:gd name="adj" fmla="val 4968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梯形 7"/>
          <p:cNvSpPr/>
          <p:nvPr/>
        </p:nvSpPr>
        <p:spPr>
          <a:xfrm>
            <a:off x="2514600" y="4648200"/>
            <a:ext cx="3886200" cy="1638300"/>
          </a:xfrm>
          <a:prstGeom prst="trapezoid">
            <a:avLst>
              <a:gd name="adj" fmla="val 712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73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Thank you!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590800"/>
            <a:ext cx="3986213" cy="39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Work\My_papers\JSTSP2011\FinalMaterial_June9_2011\Latex_withFiguresBiographiesPhotos\figures\SepBac_overall_poly2.eps"/>
          <p:cNvPicPr>
            <a:picLocks noChangeAspect="1" noChangeArrowheads="1"/>
          </p:cNvPicPr>
          <p:nvPr/>
        </p:nvPicPr>
        <p:blipFill>
          <a:blip r:embed="rId2" cstate="print"/>
          <a:srcRect r="8166" b="7483"/>
          <a:stretch>
            <a:fillRect/>
          </a:stretch>
        </p:blipFill>
        <p:spPr bwMode="auto">
          <a:xfrm>
            <a:off x="4114800" y="1295400"/>
            <a:ext cx="4838938" cy="36576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Separation Results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3962400" cy="4983163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Soundprism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00B050"/>
                </a:solidFill>
              </a:rPr>
              <a:t>Ideally-aligned</a:t>
            </a:r>
          </a:p>
          <a:p>
            <a:pPr lvl="1"/>
            <a:r>
              <a:rPr lang="en-US" sz="2200" dirty="0" smtClean="0">
                <a:solidFill>
                  <a:srgbClr val="00B050"/>
                </a:solidFill>
              </a:rPr>
              <a:t>Ground-truth alignment + separation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Ganseman10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Offline algorithm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DTW alignment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Train source model from MIDI synthesized audio</a:t>
            </a:r>
          </a:p>
          <a:p>
            <a:r>
              <a:rPr lang="en-US" sz="2400" dirty="0" smtClean="0">
                <a:solidFill>
                  <a:srgbClr val="00FFFF"/>
                </a:solidFill>
              </a:rPr>
              <a:t>MPET (score not used)</a:t>
            </a:r>
          </a:p>
          <a:p>
            <a:pPr lvl="1"/>
            <a:r>
              <a:rPr lang="en-US" sz="2200" dirty="0" smtClean="0">
                <a:solidFill>
                  <a:srgbClr val="00FFFF"/>
                </a:solidFill>
              </a:rPr>
              <a:t>Multi-pitch tracking + separation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Oracle (theoretical upper bound)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0" y="5181600"/>
            <a:ext cx="2859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Results on 60 duets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Inference by Particle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267200" cy="4983163"/>
          </a:xfrm>
        </p:spPr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Represent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FF0000"/>
                </a:solidFill>
              </a:rPr>
              <a:t> update</a:t>
            </a:r>
            <a:r>
              <a:rPr lang="en-US" sz="2400" dirty="0" smtClean="0"/>
              <a:t> the distribution                 by a fixed number of particles</a:t>
            </a:r>
          </a:p>
          <a:p>
            <a:pPr lvl="1"/>
            <a:r>
              <a:rPr lang="en-US" sz="2200" dirty="0" smtClean="0"/>
              <a:t>Randomize 1000 particles at the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frame:         ,</a:t>
            </a:r>
          </a:p>
          <a:p>
            <a:pPr lvl="1"/>
            <a:r>
              <a:rPr lang="en-US" sz="2200" dirty="0" smtClean="0"/>
              <a:t>For the n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frame</a:t>
            </a:r>
          </a:p>
          <a:p>
            <a:pPr lvl="2"/>
            <a:r>
              <a:rPr lang="en-US" sz="2000" dirty="0" smtClean="0"/>
              <a:t>Update particles using the process model</a:t>
            </a:r>
          </a:p>
          <a:p>
            <a:pPr lvl="2"/>
            <a:r>
              <a:rPr lang="en-US" sz="2000" dirty="0" smtClean="0"/>
              <a:t>Calculate weights using the observation model</a:t>
            </a:r>
          </a:p>
          <a:p>
            <a:pPr lvl="2"/>
            <a:r>
              <a:rPr lang="en-US" sz="2000" dirty="0" smtClean="0"/>
              <a:t>Sample particles according to their weights</a:t>
            </a:r>
          </a:p>
          <a:p>
            <a:pPr lvl="2"/>
            <a:r>
              <a:rPr lang="en-US" sz="2000" dirty="0" smtClean="0"/>
              <a:t>Output mean of the particles as the estimate of the current state</a:t>
            </a:r>
          </a:p>
          <a:p>
            <a:endParaRPr lang="en-US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600200"/>
            <a:ext cx="1447800" cy="30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352800" y="2672036"/>
          <a:ext cx="641350" cy="375964"/>
        </p:xfrm>
        <a:graphic>
          <a:graphicData uri="http://schemas.openxmlformats.org/presentationml/2006/ole">
            <p:oleObj spid="_x0000_s9218" name="Equation" r:id="rId5" imgW="368280" imgH="215640" progId="Equation.3">
              <p:embed/>
            </p:oleObj>
          </a:graphicData>
        </a:graphic>
      </p:graphicFrame>
      <p:grpSp>
        <p:nvGrpSpPr>
          <p:cNvPr id="4" name="Group 14"/>
          <p:cNvGrpSpPr/>
          <p:nvPr/>
        </p:nvGrpSpPr>
        <p:grpSpPr>
          <a:xfrm>
            <a:off x="4124325" y="2649132"/>
            <a:ext cx="1666875" cy="398462"/>
            <a:chOff x="3819525" y="2597651"/>
            <a:chExt cx="1666875" cy="398462"/>
          </a:xfrm>
        </p:grpSpPr>
        <p:graphicFrame>
          <p:nvGraphicFramePr>
            <p:cNvPr id="66567" name="Object 7"/>
            <p:cNvGraphicFramePr>
              <a:graphicFrameLocks noChangeAspect="1"/>
            </p:cNvGraphicFramePr>
            <p:nvPr/>
          </p:nvGraphicFramePr>
          <p:xfrm>
            <a:off x="3819525" y="2597651"/>
            <a:ext cx="1666875" cy="398462"/>
          </p:xfrm>
          <a:graphic>
            <a:graphicData uri="http://schemas.openxmlformats.org/presentationml/2006/ole">
              <p:oleObj spid="_x0000_s9219" name="Equation" r:id="rId6" imgW="952200" imgH="228600" progId="Equation.3">
                <p:embed/>
              </p:oleObj>
            </a:graphicData>
          </a:graphic>
        </p:graphicFrame>
        <p:pic>
          <p:nvPicPr>
            <p:cNvPr id="66569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 t="3931"/>
            <a:stretch>
              <a:fillRect/>
            </a:stretch>
          </p:blipFill>
          <p:spPr bwMode="auto">
            <a:xfrm>
              <a:off x="4006059" y="2716979"/>
              <a:ext cx="304800" cy="193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5867400" y="1981200"/>
            <a:ext cx="213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Particles represent </a:t>
            </a:r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543675" y="2409825"/>
          <a:ext cx="573088" cy="342900"/>
        </p:xfrm>
        <a:graphic>
          <a:graphicData uri="http://schemas.openxmlformats.org/presentationml/2006/ole">
            <p:oleObj spid="_x0000_s9220" name="Equation" r:id="rId8" imgW="380880" imgH="228600" progId="Equation.3">
              <p:embed/>
            </p:oleObj>
          </a:graphicData>
        </a:graphic>
      </p:graphicFrame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67200" y="4485039"/>
            <a:ext cx="971141" cy="29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2800" y="38100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1" cstate="print"/>
          <a:srcRect l="9049" t="5096" r="68677" b="55606"/>
          <a:stretch>
            <a:fillRect/>
          </a:stretch>
        </p:blipFill>
        <p:spPr bwMode="auto">
          <a:xfrm>
            <a:off x="6357258" y="5003800"/>
            <a:ext cx="990600" cy="330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11" cstate="print"/>
          <a:srcRect l="36891" t="44394" r="33410" b="16308"/>
          <a:stretch>
            <a:fillRect/>
          </a:stretch>
        </p:blipFill>
        <p:spPr bwMode="auto">
          <a:xfrm>
            <a:off x="6096000" y="3048000"/>
            <a:ext cx="1524000" cy="3810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</p:pic>
      <p:cxnSp>
        <p:nvCxnSpPr>
          <p:cNvPr id="29" name="Straight Arrow Connector 28"/>
          <p:cNvCxnSpPr>
            <a:endCxn id="26" idx="0"/>
          </p:cNvCxnSpPr>
          <p:nvPr/>
        </p:nvCxnSpPr>
        <p:spPr>
          <a:xfrm rot="5400000">
            <a:off x="6706394" y="2895600"/>
            <a:ext cx="304006" cy="794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2"/>
          </p:cNvCxnSpPr>
          <p:nvPr/>
        </p:nvCxnSpPr>
        <p:spPr>
          <a:xfrm rot="5400000">
            <a:off x="6666536" y="3618536"/>
            <a:ext cx="381000" cy="1928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5" idx="0"/>
          </p:cNvCxnSpPr>
          <p:nvPr/>
        </p:nvCxnSpPr>
        <p:spPr>
          <a:xfrm rot="5400000">
            <a:off x="6528878" y="4676605"/>
            <a:ext cx="650875" cy="3514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</p:cNvCxnSpPr>
          <p:nvPr/>
        </p:nvCxnSpPr>
        <p:spPr>
          <a:xfrm rot="16200000" flipH="1">
            <a:off x="6512379" y="5674179"/>
            <a:ext cx="685800" cy="544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5846763" y="6019800"/>
          <a:ext cx="2003425" cy="371475"/>
        </p:xfrm>
        <a:graphic>
          <a:graphicData uri="http://schemas.openxmlformats.org/presentationml/2006/ole">
            <p:oleObj spid="_x0000_s9221" name="Equation" r:id="rId12" imgW="1231560" imgH="228600" progId="Equation.3">
              <p:embed/>
            </p:oleObj>
          </a:graphicData>
        </a:graphic>
      </p:graphicFrame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24400" y="1110772"/>
            <a:ext cx="4262336" cy="71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6576" name="Picture 16" descr="C:\Users\Zhiyao Duan\Desktop\Picture1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48200" y="3810000"/>
            <a:ext cx="4413250" cy="5429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Applications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Personalize one’s favorite mix in live concerts or broadcasts</a:t>
            </a:r>
          </a:p>
          <a:p>
            <a:endParaRPr lang="en-US" dirty="0" smtClean="0"/>
          </a:p>
          <a:p>
            <a:r>
              <a:rPr lang="en-US" dirty="0" smtClean="0"/>
              <a:t>Music-Minus-One then Music-Plus-One</a:t>
            </a:r>
          </a:p>
          <a:p>
            <a:endParaRPr lang="en-US" dirty="0" smtClean="0"/>
          </a:p>
          <a:p>
            <a:r>
              <a:rPr lang="en-US" dirty="0" smtClean="0"/>
              <a:t>Music editing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audio and score are well-aligned</a:t>
            </a:r>
          </a:p>
          <a:p>
            <a:pPr lvl="1"/>
            <a:r>
              <a:rPr lang="en-US" dirty="0" smtClean="0"/>
              <a:t>[Raphael, 2008]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Hennequin</a:t>
            </a:r>
            <a:r>
              <a:rPr lang="en-US" dirty="0" smtClean="0"/>
              <a:t>, David &amp; </a:t>
            </a:r>
            <a:r>
              <a:rPr lang="en-US" dirty="0" err="1" smtClean="0"/>
              <a:t>Badeau</a:t>
            </a:r>
            <a:r>
              <a:rPr lang="en-US" dirty="0" smtClean="0"/>
              <a:t>, 2011]</a:t>
            </a:r>
          </a:p>
          <a:p>
            <a:r>
              <a:rPr lang="en-US" dirty="0" smtClean="0"/>
              <a:t>Use Dynamic Time Warping (DTW), </a:t>
            </a:r>
            <a:r>
              <a:rPr lang="en-US" dirty="0" smtClean="0">
                <a:solidFill>
                  <a:srgbClr val="FF0000"/>
                </a:solidFill>
              </a:rPr>
              <a:t>offline</a:t>
            </a:r>
          </a:p>
          <a:p>
            <a:pPr lvl="1"/>
            <a:r>
              <a:rPr lang="en-US" dirty="0" smtClean="0"/>
              <a:t>[Woodruff, </a:t>
            </a:r>
            <a:r>
              <a:rPr lang="en-US" dirty="0" err="1" smtClean="0"/>
              <a:t>Pardo</a:t>
            </a:r>
            <a:r>
              <a:rPr lang="en-US" dirty="0" smtClean="0"/>
              <a:t> &amp; Dannenberg, 2006]</a:t>
            </a:r>
          </a:p>
          <a:p>
            <a:pPr lvl="1"/>
            <a:r>
              <a:rPr lang="en-US" dirty="0" smtClean="0"/>
              <a:t>[</a:t>
            </a:r>
            <a:r>
              <a:rPr lang="en-US" dirty="0" err="1" smtClean="0"/>
              <a:t>Ganseman</a:t>
            </a:r>
            <a:r>
              <a:rPr lang="en-US" dirty="0" smtClean="0"/>
              <a:t>, Mysore, </a:t>
            </a:r>
            <a:r>
              <a:rPr lang="en-US" dirty="0" err="1" smtClean="0"/>
              <a:t>Scheunders</a:t>
            </a:r>
            <a:r>
              <a:rPr lang="en-US" dirty="0" smtClean="0"/>
              <a:t> &amp; Abel, 2010]</a:t>
            </a:r>
          </a:p>
          <a:p>
            <a:r>
              <a:rPr lang="en-US" dirty="0" smtClean="0"/>
              <a:t>To our knowledge, no existing work addresses </a:t>
            </a:r>
            <a:r>
              <a:rPr lang="en-US" dirty="0" smtClean="0">
                <a:solidFill>
                  <a:srgbClr val="FF0000"/>
                </a:solidFill>
              </a:rPr>
              <a:t>online</a:t>
            </a:r>
            <a:r>
              <a:rPr lang="en-US" dirty="0" smtClean="0"/>
              <a:t> score-informed source separation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:\Work\My_papers\JSTSP2011\FinalMaterial_June9_2011\Latex_withFiguresBiographiesPhotos\figures\soundprism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722" y="1447800"/>
            <a:ext cx="7719678" cy="4419600"/>
          </a:xfrm>
          <a:prstGeom prst="rect">
            <a:avLst/>
          </a:prstGeom>
          <a:solidFill>
            <a:srgbClr val="FF0000">
              <a:alpha val="50000"/>
            </a:srgbClr>
          </a:solidFill>
        </p:spPr>
      </p:pic>
      <p:sp>
        <p:nvSpPr>
          <p:cNvPr id="5" name="圆角矩形 4"/>
          <p:cNvSpPr/>
          <p:nvPr/>
        </p:nvSpPr>
        <p:spPr>
          <a:xfrm>
            <a:off x="838200" y="2743200"/>
            <a:ext cx="2133600" cy="1219200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圆角矩形 5"/>
          <p:cNvSpPr/>
          <p:nvPr/>
        </p:nvSpPr>
        <p:spPr>
          <a:xfrm>
            <a:off x="3124200" y="3429000"/>
            <a:ext cx="2286000" cy="609600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圆角矩形 6"/>
          <p:cNvSpPr/>
          <p:nvPr/>
        </p:nvSpPr>
        <p:spPr>
          <a:xfrm>
            <a:off x="2971800" y="4343400"/>
            <a:ext cx="2667000" cy="609600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圆角矩形 7"/>
          <p:cNvSpPr/>
          <p:nvPr/>
        </p:nvSpPr>
        <p:spPr>
          <a:xfrm>
            <a:off x="5638800" y="2895600"/>
            <a:ext cx="2971800" cy="2209800"/>
          </a:xfrm>
          <a:prstGeom prst="roundRect">
            <a:avLst/>
          </a:prstGeom>
          <a:solidFill>
            <a:srgbClr val="FF0000">
              <a:alpha val="3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圆角矩形 8"/>
          <p:cNvSpPr/>
          <p:nvPr/>
        </p:nvSpPr>
        <p:spPr>
          <a:xfrm>
            <a:off x="3124200" y="3429000"/>
            <a:ext cx="2286000" cy="609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r>
              <a:rPr lang="en-US" dirty="0" smtClean="0"/>
              <a:t>Score Following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962400" cy="4983163"/>
          </a:xfrm>
        </p:spPr>
        <p:txBody>
          <a:bodyPr/>
          <a:lstStyle/>
          <a:p>
            <a:r>
              <a:rPr lang="en-US" sz="2800" dirty="0" smtClean="0"/>
              <a:t>Given a score, there is a 2-d performance space</a:t>
            </a:r>
          </a:p>
          <a:p>
            <a:r>
              <a:rPr lang="en-US" sz="2800" dirty="0" smtClean="0"/>
              <a:t>View an performance as a </a:t>
            </a:r>
            <a:r>
              <a:rPr lang="en-US" sz="2800" dirty="0" smtClean="0">
                <a:solidFill>
                  <a:srgbClr val="FFC000"/>
                </a:solidFill>
              </a:rPr>
              <a:t>path</a:t>
            </a:r>
            <a:r>
              <a:rPr lang="en-US" sz="2800" dirty="0" smtClean="0"/>
              <a:t> in the space</a:t>
            </a:r>
          </a:p>
          <a:p>
            <a:r>
              <a:rPr lang="en-US" sz="2800" dirty="0" smtClean="0"/>
              <a:t>Task: estimate the path of the audio performance</a:t>
            </a:r>
          </a:p>
        </p:txBody>
      </p:sp>
      <p:pic>
        <p:nvPicPr>
          <p:cNvPr id="29" name="Picture 6" descr="C:\Users\Zhiyao Duan\Desktop\audio.jpg"/>
          <p:cNvPicPr>
            <a:picLocks noChangeAspect="1" noChangeArrowheads="1"/>
          </p:cNvPicPr>
          <p:nvPr/>
        </p:nvPicPr>
        <p:blipFill>
          <a:blip r:embed="rId2" cstate="print"/>
          <a:srcRect l="7561" r="8417"/>
          <a:stretch>
            <a:fillRect/>
          </a:stretch>
        </p:blipFill>
        <p:spPr bwMode="auto">
          <a:xfrm>
            <a:off x="4546600" y="1143000"/>
            <a:ext cx="4216400" cy="10092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77"/>
          <p:cNvGrpSpPr/>
          <p:nvPr/>
        </p:nvGrpSpPr>
        <p:grpSpPr>
          <a:xfrm>
            <a:off x="4724270" y="2485537"/>
            <a:ext cx="3873821" cy="2194900"/>
            <a:chOff x="4724270" y="2485537"/>
            <a:chExt cx="3873821" cy="2194900"/>
          </a:xfrm>
        </p:grpSpPr>
        <p:sp>
          <p:nvSpPr>
            <p:cNvPr id="31" name="Freeform 11"/>
            <p:cNvSpPr/>
            <p:nvPr/>
          </p:nvSpPr>
          <p:spPr>
            <a:xfrm>
              <a:off x="4724270" y="2580553"/>
              <a:ext cx="3766215" cy="2099884"/>
            </a:xfrm>
            <a:custGeom>
              <a:avLst/>
              <a:gdLst>
                <a:gd name="connsiteX0" fmla="*/ 0 w 3810000"/>
                <a:gd name="connsiteY0" fmla="*/ 1164772 h 1524000"/>
                <a:gd name="connsiteX1" fmla="*/ 141514 w 3810000"/>
                <a:gd name="connsiteY1" fmla="*/ 1132114 h 1524000"/>
                <a:gd name="connsiteX2" fmla="*/ 250371 w 3810000"/>
                <a:gd name="connsiteY2" fmla="*/ 1143000 h 1524000"/>
                <a:gd name="connsiteX3" fmla="*/ 315686 w 3810000"/>
                <a:gd name="connsiteY3" fmla="*/ 1164772 h 1524000"/>
                <a:gd name="connsiteX4" fmla="*/ 544286 w 3810000"/>
                <a:gd name="connsiteY4" fmla="*/ 1153886 h 1524000"/>
                <a:gd name="connsiteX5" fmla="*/ 609600 w 3810000"/>
                <a:gd name="connsiteY5" fmla="*/ 1132114 h 1524000"/>
                <a:gd name="connsiteX6" fmla="*/ 674914 w 3810000"/>
                <a:gd name="connsiteY6" fmla="*/ 1088572 h 1524000"/>
                <a:gd name="connsiteX7" fmla="*/ 696686 w 3810000"/>
                <a:gd name="connsiteY7" fmla="*/ 1066800 h 1524000"/>
                <a:gd name="connsiteX8" fmla="*/ 729343 w 3810000"/>
                <a:gd name="connsiteY8" fmla="*/ 1045029 h 1524000"/>
                <a:gd name="connsiteX9" fmla="*/ 751114 w 3810000"/>
                <a:gd name="connsiteY9" fmla="*/ 1023257 h 1524000"/>
                <a:gd name="connsiteX10" fmla="*/ 783771 w 3810000"/>
                <a:gd name="connsiteY10" fmla="*/ 1012372 h 1524000"/>
                <a:gd name="connsiteX11" fmla="*/ 838200 w 3810000"/>
                <a:gd name="connsiteY11" fmla="*/ 968829 h 1524000"/>
                <a:gd name="connsiteX12" fmla="*/ 859971 w 3810000"/>
                <a:gd name="connsiteY12" fmla="*/ 947057 h 1524000"/>
                <a:gd name="connsiteX13" fmla="*/ 892628 w 3810000"/>
                <a:gd name="connsiteY13" fmla="*/ 925286 h 1524000"/>
                <a:gd name="connsiteX14" fmla="*/ 914400 w 3810000"/>
                <a:gd name="connsiteY14" fmla="*/ 903514 h 1524000"/>
                <a:gd name="connsiteX15" fmla="*/ 979714 w 3810000"/>
                <a:gd name="connsiteY15" fmla="*/ 859972 h 1524000"/>
                <a:gd name="connsiteX16" fmla="*/ 1034143 w 3810000"/>
                <a:gd name="connsiteY16" fmla="*/ 805543 h 1524000"/>
                <a:gd name="connsiteX17" fmla="*/ 1066800 w 3810000"/>
                <a:gd name="connsiteY17" fmla="*/ 772886 h 1524000"/>
                <a:gd name="connsiteX18" fmla="*/ 1099457 w 3810000"/>
                <a:gd name="connsiteY18" fmla="*/ 718457 h 1524000"/>
                <a:gd name="connsiteX19" fmla="*/ 1121228 w 3810000"/>
                <a:gd name="connsiteY19" fmla="*/ 685800 h 1524000"/>
                <a:gd name="connsiteX20" fmla="*/ 1186543 w 3810000"/>
                <a:gd name="connsiteY20" fmla="*/ 620486 h 1524000"/>
                <a:gd name="connsiteX21" fmla="*/ 1208314 w 3810000"/>
                <a:gd name="connsiteY21" fmla="*/ 598714 h 1524000"/>
                <a:gd name="connsiteX22" fmla="*/ 1273628 w 3810000"/>
                <a:gd name="connsiteY22" fmla="*/ 576943 h 1524000"/>
                <a:gd name="connsiteX23" fmla="*/ 1306286 w 3810000"/>
                <a:gd name="connsiteY23" fmla="*/ 587829 h 1524000"/>
                <a:gd name="connsiteX24" fmla="*/ 1328057 w 3810000"/>
                <a:gd name="connsiteY24" fmla="*/ 620486 h 1524000"/>
                <a:gd name="connsiteX25" fmla="*/ 1382486 w 3810000"/>
                <a:gd name="connsiteY25" fmla="*/ 696686 h 1524000"/>
                <a:gd name="connsiteX26" fmla="*/ 1393371 w 3810000"/>
                <a:gd name="connsiteY26" fmla="*/ 1023257 h 1524000"/>
                <a:gd name="connsiteX27" fmla="*/ 1404257 w 3810000"/>
                <a:gd name="connsiteY27" fmla="*/ 1273629 h 1524000"/>
                <a:gd name="connsiteX28" fmla="*/ 1447800 w 3810000"/>
                <a:gd name="connsiteY28" fmla="*/ 1328057 h 1524000"/>
                <a:gd name="connsiteX29" fmla="*/ 1480457 w 3810000"/>
                <a:gd name="connsiteY29" fmla="*/ 1338943 h 1524000"/>
                <a:gd name="connsiteX30" fmla="*/ 2024743 w 3810000"/>
                <a:gd name="connsiteY30" fmla="*/ 1349829 h 1524000"/>
                <a:gd name="connsiteX31" fmla="*/ 2057400 w 3810000"/>
                <a:gd name="connsiteY31" fmla="*/ 1360714 h 1524000"/>
                <a:gd name="connsiteX32" fmla="*/ 2079171 w 3810000"/>
                <a:gd name="connsiteY32" fmla="*/ 1382486 h 1524000"/>
                <a:gd name="connsiteX33" fmla="*/ 2144486 w 3810000"/>
                <a:gd name="connsiteY33" fmla="*/ 1404257 h 1524000"/>
                <a:gd name="connsiteX34" fmla="*/ 2177143 w 3810000"/>
                <a:gd name="connsiteY34" fmla="*/ 1458686 h 1524000"/>
                <a:gd name="connsiteX35" fmla="*/ 2188028 w 3810000"/>
                <a:gd name="connsiteY35" fmla="*/ 1491343 h 1524000"/>
                <a:gd name="connsiteX36" fmla="*/ 2242457 w 3810000"/>
                <a:gd name="connsiteY36" fmla="*/ 1524000 h 1524000"/>
                <a:gd name="connsiteX37" fmla="*/ 2449286 w 3810000"/>
                <a:gd name="connsiteY37" fmla="*/ 1513114 h 1524000"/>
                <a:gd name="connsiteX38" fmla="*/ 2558143 w 3810000"/>
                <a:gd name="connsiteY38" fmla="*/ 1491343 h 1524000"/>
                <a:gd name="connsiteX39" fmla="*/ 2590800 w 3810000"/>
                <a:gd name="connsiteY39" fmla="*/ 1469572 h 1524000"/>
                <a:gd name="connsiteX40" fmla="*/ 2601686 w 3810000"/>
                <a:gd name="connsiteY40" fmla="*/ 1426029 h 1524000"/>
                <a:gd name="connsiteX41" fmla="*/ 2623457 w 3810000"/>
                <a:gd name="connsiteY41" fmla="*/ 1360714 h 1524000"/>
                <a:gd name="connsiteX42" fmla="*/ 2645228 w 3810000"/>
                <a:gd name="connsiteY42" fmla="*/ 1295400 h 1524000"/>
                <a:gd name="connsiteX43" fmla="*/ 2656114 w 3810000"/>
                <a:gd name="connsiteY43" fmla="*/ 1262743 h 1524000"/>
                <a:gd name="connsiteX44" fmla="*/ 2667000 w 3810000"/>
                <a:gd name="connsiteY44" fmla="*/ 1230086 h 1524000"/>
                <a:gd name="connsiteX45" fmla="*/ 2688771 w 3810000"/>
                <a:gd name="connsiteY45" fmla="*/ 1208314 h 1524000"/>
                <a:gd name="connsiteX46" fmla="*/ 2721428 w 3810000"/>
                <a:gd name="connsiteY46" fmla="*/ 1110343 h 1524000"/>
                <a:gd name="connsiteX47" fmla="*/ 2743200 w 3810000"/>
                <a:gd name="connsiteY47" fmla="*/ 1034143 h 1524000"/>
                <a:gd name="connsiteX48" fmla="*/ 2754086 w 3810000"/>
                <a:gd name="connsiteY48" fmla="*/ 957943 h 1524000"/>
                <a:gd name="connsiteX49" fmla="*/ 2764971 w 3810000"/>
                <a:gd name="connsiteY49" fmla="*/ 914400 h 1524000"/>
                <a:gd name="connsiteX50" fmla="*/ 2775857 w 3810000"/>
                <a:gd name="connsiteY50" fmla="*/ 827314 h 1524000"/>
                <a:gd name="connsiteX51" fmla="*/ 2786743 w 3810000"/>
                <a:gd name="connsiteY51" fmla="*/ 772886 h 1524000"/>
                <a:gd name="connsiteX52" fmla="*/ 2797628 w 3810000"/>
                <a:gd name="connsiteY52" fmla="*/ 696686 h 1524000"/>
                <a:gd name="connsiteX53" fmla="*/ 2808514 w 3810000"/>
                <a:gd name="connsiteY53" fmla="*/ 653143 h 1524000"/>
                <a:gd name="connsiteX54" fmla="*/ 2830286 w 3810000"/>
                <a:gd name="connsiteY54" fmla="*/ 544286 h 1524000"/>
                <a:gd name="connsiteX55" fmla="*/ 2852057 w 3810000"/>
                <a:gd name="connsiteY55" fmla="*/ 511629 h 1524000"/>
                <a:gd name="connsiteX56" fmla="*/ 2862943 w 3810000"/>
                <a:gd name="connsiteY56" fmla="*/ 478972 h 1524000"/>
                <a:gd name="connsiteX57" fmla="*/ 2917371 w 3810000"/>
                <a:gd name="connsiteY57" fmla="*/ 435429 h 1524000"/>
                <a:gd name="connsiteX58" fmla="*/ 2939143 w 3810000"/>
                <a:gd name="connsiteY58" fmla="*/ 413657 h 1524000"/>
                <a:gd name="connsiteX59" fmla="*/ 3058886 w 3810000"/>
                <a:gd name="connsiteY59" fmla="*/ 381000 h 1524000"/>
                <a:gd name="connsiteX60" fmla="*/ 3439886 w 3810000"/>
                <a:gd name="connsiteY60" fmla="*/ 370114 h 1524000"/>
                <a:gd name="connsiteX61" fmla="*/ 3472543 w 3810000"/>
                <a:gd name="connsiteY61" fmla="*/ 359229 h 1524000"/>
                <a:gd name="connsiteX62" fmla="*/ 3516086 w 3810000"/>
                <a:gd name="connsiteY62" fmla="*/ 315686 h 1524000"/>
                <a:gd name="connsiteX63" fmla="*/ 3559628 w 3810000"/>
                <a:gd name="connsiteY63" fmla="*/ 261257 h 1524000"/>
                <a:gd name="connsiteX64" fmla="*/ 3581400 w 3810000"/>
                <a:gd name="connsiteY64" fmla="*/ 239486 h 1524000"/>
                <a:gd name="connsiteX65" fmla="*/ 3624943 w 3810000"/>
                <a:gd name="connsiteY65" fmla="*/ 185057 h 1524000"/>
                <a:gd name="connsiteX66" fmla="*/ 3657600 w 3810000"/>
                <a:gd name="connsiteY66" fmla="*/ 119743 h 1524000"/>
                <a:gd name="connsiteX67" fmla="*/ 3668486 w 3810000"/>
                <a:gd name="connsiteY67" fmla="*/ 87086 h 1524000"/>
                <a:gd name="connsiteX68" fmla="*/ 3722914 w 3810000"/>
                <a:gd name="connsiteY68" fmla="*/ 43543 h 1524000"/>
                <a:gd name="connsiteX69" fmla="*/ 3744686 w 3810000"/>
                <a:gd name="connsiteY69" fmla="*/ 21772 h 1524000"/>
                <a:gd name="connsiteX70" fmla="*/ 3810000 w 3810000"/>
                <a:gd name="connsiteY70" fmla="*/ 0 h 15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810000" h="1524000">
                  <a:moveTo>
                    <a:pt x="0" y="1164772"/>
                  </a:moveTo>
                  <a:cubicBezTo>
                    <a:pt x="89655" y="1134886"/>
                    <a:pt x="42596" y="1146246"/>
                    <a:pt x="141514" y="1132114"/>
                  </a:cubicBezTo>
                  <a:cubicBezTo>
                    <a:pt x="177800" y="1135743"/>
                    <a:pt x="214529" y="1136279"/>
                    <a:pt x="250371" y="1143000"/>
                  </a:cubicBezTo>
                  <a:cubicBezTo>
                    <a:pt x="272927" y="1147229"/>
                    <a:pt x="315686" y="1164772"/>
                    <a:pt x="315686" y="1164772"/>
                  </a:cubicBezTo>
                  <a:cubicBezTo>
                    <a:pt x="391886" y="1161143"/>
                    <a:pt x="468466" y="1162311"/>
                    <a:pt x="544286" y="1153886"/>
                  </a:cubicBezTo>
                  <a:cubicBezTo>
                    <a:pt x="567095" y="1151352"/>
                    <a:pt x="609600" y="1132114"/>
                    <a:pt x="609600" y="1132114"/>
                  </a:cubicBezTo>
                  <a:cubicBezTo>
                    <a:pt x="692644" y="1049070"/>
                    <a:pt x="596143" y="1135834"/>
                    <a:pt x="674914" y="1088572"/>
                  </a:cubicBezTo>
                  <a:cubicBezTo>
                    <a:pt x="683715" y="1083292"/>
                    <a:pt x="688672" y="1073211"/>
                    <a:pt x="696686" y="1066800"/>
                  </a:cubicBezTo>
                  <a:cubicBezTo>
                    <a:pt x="706902" y="1058627"/>
                    <a:pt x="719127" y="1053202"/>
                    <a:pt x="729343" y="1045029"/>
                  </a:cubicBezTo>
                  <a:cubicBezTo>
                    <a:pt x="737357" y="1038618"/>
                    <a:pt x="742313" y="1028537"/>
                    <a:pt x="751114" y="1023257"/>
                  </a:cubicBezTo>
                  <a:cubicBezTo>
                    <a:pt x="760953" y="1017353"/>
                    <a:pt x="772885" y="1016000"/>
                    <a:pt x="783771" y="1012372"/>
                  </a:cubicBezTo>
                  <a:cubicBezTo>
                    <a:pt x="836344" y="959799"/>
                    <a:pt x="769533" y="1023763"/>
                    <a:pt x="838200" y="968829"/>
                  </a:cubicBezTo>
                  <a:cubicBezTo>
                    <a:pt x="846214" y="962418"/>
                    <a:pt x="851957" y="953468"/>
                    <a:pt x="859971" y="947057"/>
                  </a:cubicBezTo>
                  <a:cubicBezTo>
                    <a:pt x="870187" y="938884"/>
                    <a:pt x="882412" y="933459"/>
                    <a:pt x="892628" y="925286"/>
                  </a:cubicBezTo>
                  <a:cubicBezTo>
                    <a:pt x="900642" y="918875"/>
                    <a:pt x="906189" y="909672"/>
                    <a:pt x="914400" y="903514"/>
                  </a:cubicBezTo>
                  <a:cubicBezTo>
                    <a:pt x="935333" y="887815"/>
                    <a:pt x="961212" y="878474"/>
                    <a:pt x="979714" y="859972"/>
                  </a:cubicBezTo>
                  <a:lnTo>
                    <a:pt x="1034143" y="805543"/>
                  </a:lnTo>
                  <a:lnTo>
                    <a:pt x="1066800" y="772886"/>
                  </a:lnTo>
                  <a:cubicBezTo>
                    <a:pt x="1085705" y="716173"/>
                    <a:pt x="1065303" y="761151"/>
                    <a:pt x="1099457" y="718457"/>
                  </a:cubicBezTo>
                  <a:cubicBezTo>
                    <a:pt x="1107630" y="708241"/>
                    <a:pt x="1112714" y="695733"/>
                    <a:pt x="1121228" y="685800"/>
                  </a:cubicBezTo>
                  <a:cubicBezTo>
                    <a:pt x="1121248" y="685777"/>
                    <a:pt x="1175646" y="631383"/>
                    <a:pt x="1186543" y="620486"/>
                  </a:cubicBezTo>
                  <a:cubicBezTo>
                    <a:pt x="1193800" y="613229"/>
                    <a:pt x="1198577" y="601959"/>
                    <a:pt x="1208314" y="598714"/>
                  </a:cubicBezTo>
                  <a:lnTo>
                    <a:pt x="1273628" y="576943"/>
                  </a:lnTo>
                  <a:cubicBezTo>
                    <a:pt x="1284514" y="580572"/>
                    <a:pt x="1297326" y="580661"/>
                    <a:pt x="1306286" y="587829"/>
                  </a:cubicBezTo>
                  <a:cubicBezTo>
                    <a:pt x="1316502" y="596002"/>
                    <a:pt x="1320453" y="609840"/>
                    <a:pt x="1328057" y="620486"/>
                  </a:cubicBezTo>
                  <a:cubicBezTo>
                    <a:pt x="1395587" y="715028"/>
                    <a:pt x="1331163" y="619705"/>
                    <a:pt x="1382486" y="696686"/>
                  </a:cubicBezTo>
                  <a:cubicBezTo>
                    <a:pt x="1431819" y="844689"/>
                    <a:pt x="1405212" y="739071"/>
                    <a:pt x="1393371" y="1023257"/>
                  </a:cubicBezTo>
                  <a:cubicBezTo>
                    <a:pt x="1397000" y="1106714"/>
                    <a:pt x="1397850" y="1190339"/>
                    <a:pt x="1404257" y="1273629"/>
                  </a:cubicBezTo>
                  <a:cubicBezTo>
                    <a:pt x="1406768" y="1306272"/>
                    <a:pt x="1419862" y="1314088"/>
                    <a:pt x="1447800" y="1328057"/>
                  </a:cubicBezTo>
                  <a:cubicBezTo>
                    <a:pt x="1458063" y="1333189"/>
                    <a:pt x="1468991" y="1338510"/>
                    <a:pt x="1480457" y="1338943"/>
                  </a:cubicBezTo>
                  <a:cubicBezTo>
                    <a:pt x="1661793" y="1345786"/>
                    <a:pt x="1843314" y="1346200"/>
                    <a:pt x="2024743" y="1349829"/>
                  </a:cubicBezTo>
                  <a:cubicBezTo>
                    <a:pt x="2035629" y="1353457"/>
                    <a:pt x="2047561" y="1354810"/>
                    <a:pt x="2057400" y="1360714"/>
                  </a:cubicBezTo>
                  <a:cubicBezTo>
                    <a:pt x="2066201" y="1365994"/>
                    <a:pt x="2069991" y="1377896"/>
                    <a:pt x="2079171" y="1382486"/>
                  </a:cubicBezTo>
                  <a:cubicBezTo>
                    <a:pt x="2099697" y="1392749"/>
                    <a:pt x="2144486" y="1404257"/>
                    <a:pt x="2144486" y="1404257"/>
                  </a:cubicBezTo>
                  <a:cubicBezTo>
                    <a:pt x="2175321" y="1496767"/>
                    <a:pt x="2132316" y="1383973"/>
                    <a:pt x="2177143" y="1458686"/>
                  </a:cubicBezTo>
                  <a:cubicBezTo>
                    <a:pt x="2183046" y="1468525"/>
                    <a:pt x="2182124" y="1481504"/>
                    <a:pt x="2188028" y="1491343"/>
                  </a:cubicBezTo>
                  <a:cubicBezTo>
                    <a:pt x="2202970" y="1516246"/>
                    <a:pt x="2216771" y="1515438"/>
                    <a:pt x="2242457" y="1524000"/>
                  </a:cubicBezTo>
                  <a:cubicBezTo>
                    <a:pt x="2311400" y="1520371"/>
                    <a:pt x="2380467" y="1518619"/>
                    <a:pt x="2449286" y="1513114"/>
                  </a:cubicBezTo>
                  <a:cubicBezTo>
                    <a:pt x="2488543" y="1509974"/>
                    <a:pt x="2520854" y="1500666"/>
                    <a:pt x="2558143" y="1491343"/>
                  </a:cubicBezTo>
                  <a:cubicBezTo>
                    <a:pt x="2569029" y="1484086"/>
                    <a:pt x="2583543" y="1480458"/>
                    <a:pt x="2590800" y="1469572"/>
                  </a:cubicBezTo>
                  <a:cubicBezTo>
                    <a:pt x="2599099" y="1457124"/>
                    <a:pt x="2597387" y="1440359"/>
                    <a:pt x="2601686" y="1426029"/>
                  </a:cubicBezTo>
                  <a:cubicBezTo>
                    <a:pt x="2608280" y="1404048"/>
                    <a:pt x="2616200" y="1382486"/>
                    <a:pt x="2623457" y="1360714"/>
                  </a:cubicBezTo>
                  <a:lnTo>
                    <a:pt x="2645228" y="1295400"/>
                  </a:lnTo>
                  <a:lnTo>
                    <a:pt x="2656114" y="1262743"/>
                  </a:lnTo>
                  <a:cubicBezTo>
                    <a:pt x="2659743" y="1251857"/>
                    <a:pt x="2658886" y="1238200"/>
                    <a:pt x="2667000" y="1230086"/>
                  </a:cubicBezTo>
                  <a:lnTo>
                    <a:pt x="2688771" y="1208314"/>
                  </a:lnTo>
                  <a:lnTo>
                    <a:pt x="2721428" y="1110343"/>
                  </a:lnTo>
                  <a:cubicBezTo>
                    <a:pt x="2730756" y="1082360"/>
                    <a:pt x="2737732" y="1064218"/>
                    <a:pt x="2743200" y="1034143"/>
                  </a:cubicBezTo>
                  <a:cubicBezTo>
                    <a:pt x="2747790" y="1008899"/>
                    <a:pt x="2749496" y="983187"/>
                    <a:pt x="2754086" y="957943"/>
                  </a:cubicBezTo>
                  <a:cubicBezTo>
                    <a:pt x="2756762" y="943223"/>
                    <a:pt x="2762511" y="929157"/>
                    <a:pt x="2764971" y="914400"/>
                  </a:cubicBezTo>
                  <a:cubicBezTo>
                    <a:pt x="2769780" y="885543"/>
                    <a:pt x="2771409" y="856228"/>
                    <a:pt x="2775857" y="827314"/>
                  </a:cubicBezTo>
                  <a:cubicBezTo>
                    <a:pt x="2778670" y="809027"/>
                    <a:pt x="2783701" y="791136"/>
                    <a:pt x="2786743" y="772886"/>
                  </a:cubicBezTo>
                  <a:cubicBezTo>
                    <a:pt x="2790961" y="747577"/>
                    <a:pt x="2793038" y="721930"/>
                    <a:pt x="2797628" y="696686"/>
                  </a:cubicBezTo>
                  <a:cubicBezTo>
                    <a:pt x="2800304" y="681966"/>
                    <a:pt x="2805838" y="667863"/>
                    <a:pt x="2808514" y="653143"/>
                  </a:cubicBezTo>
                  <a:cubicBezTo>
                    <a:pt x="2814246" y="621619"/>
                    <a:pt x="2814317" y="576224"/>
                    <a:pt x="2830286" y="544286"/>
                  </a:cubicBezTo>
                  <a:cubicBezTo>
                    <a:pt x="2836137" y="532584"/>
                    <a:pt x="2846206" y="523331"/>
                    <a:pt x="2852057" y="511629"/>
                  </a:cubicBezTo>
                  <a:cubicBezTo>
                    <a:pt x="2857189" y="501366"/>
                    <a:pt x="2857039" y="488811"/>
                    <a:pt x="2862943" y="478972"/>
                  </a:cubicBezTo>
                  <a:cubicBezTo>
                    <a:pt x="2875075" y="458751"/>
                    <a:pt x="2900253" y="449123"/>
                    <a:pt x="2917371" y="435429"/>
                  </a:cubicBezTo>
                  <a:cubicBezTo>
                    <a:pt x="2925385" y="429018"/>
                    <a:pt x="2929963" y="418247"/>
                    <a:pt x="2939143" y="413657"/>
                  </a:cubicBezTo>
                  <a:cubicBezTo>
                    <a:pt x="2959510" y="403474"/>
                    <a:pt x="3032344" y="382327"/>
                    <a:pt x="3058886" y="381000"/>
                  </a:cubicBezTo>
                  <a:cubicBezTo>
                    <a:pt x="3185779" y="374655"/>
                    <a:pt x="3312886" y="373743"/>
                    <a:pt x="3439886" y="370114"/>
                  </a:cubicBezTo>
                  <a:cubicBezTo>
                    <a:pt x="3450772" y="366486"/>
                    <a:pt x="3463206" y="365898"/>
                    <a:pt x="3472543" y="359229"/>
                  </a:cubicBezTo>
                  <a:cubicBezTo>
                    <a:pt x="3489246" y="347298"/>
                    <a:pt x="3501572" y="330200"/>
                    <a:pt x="3516086" y="315686"/>
                  </a:cubicBezTo>
                  <a:cubicBezTo>
                    <a:pt x="3568655" y="263116"/>
                    <a:pt x="3504697" y="329920"/>
                    <a:pt x="3559628" y="261257"/>
                  </a:cubicBezTo>
                  <a:cubicBezTo>
                    <a:pt x="3566039" y="253243"/>
                    <a:pt x="3574989" y="247500"/>
                    <a:pt x="3581400" y="239486"/>
                  </a:cubicBezTo>
                  <a:cubicBezTo>
                    <a:pt x="3636334" y="170819"/>
                    <a:pt x="3572370" y="237630"/>
                    <a:pt x="3624943" y="185057"/>
                  </a:cubicBezTo>
                  <a:cubicBezTo>
                    <a:pt x="3652300" y="102980"/>
                    <a:pt x="3615398" y="204144"/>
                    <a:pt x="3657600" y="119743"/>
                  </a:cubicBezTo>
                  <a:cubicBezTo>
                    <a:pt x="3662732" y="109480"/>
                    <a:pt x="3662582" y="96925"/>
                    <a:pt x="3668486" y="87086"/>
                  </a:cubicBezTo>
                  <a:cubicBezTo>
                    <a:pt x="3680618" y="66865"/>
                    <a:pt x="3705797" y="57236"/>
                    <a:pt x="3722914" y="43543"/>
                  </a:cubicBezTo>
                  <a:cubicBezTo>
                    <a:pt x="3730928" y="37132"/>
                    <a:pt x="3735506" y="26362"/>
                    <a:pt x="3744686" y="21772"/>
                  </a:cubicBezTo>
                  <a:cubicBezTo>
                    <a:pt x="3765212" y="11509"/>
                    <a:pt x="3810000" y="0"/>
                    <a:pt x="3810000" y="0"/>
                  </a:cubicBezTo>
                </a:path>
              </a:pathLst>
            </a:custGeom>
            <a:ln w="635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14"/>
            <p:cNvCxnSpPr/>
            <p:nvPr/>
          </p:nvCxnSpPr>
          <p:spPr>
            <a:xfrm flipV="1">
              <a:off x="8447442" y="2485537"/>
              <a:ext cx="150649" cy="131638"/>
            </a:xfrm>
            <a:prstGeom prst="straightConnector1">
              <a:avLst/>
            </a:prstGeom>
            <a:ln w="635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76"/>
          <p:cNvGrpSpPr/>
          <p:nvPr/>
        </p:nvGrpSpPr>
        <p:grpSpPr>
          <a:xfrm>
            <a:off x="3769278" y="2285999"/>
            <a:ext cx="4979461" cy="3032234"/>
            <a:chOff x="3769278" y="2285999"/>
            <a:chExt cx="4979461" cy="3032234"/>
          </a:xfrm>
        </p:grpSpPr>
        <p:cxnSp>
          <p:nvCxnSpPr>
            <p:cNvPr id="34" name="Straight Arrow Connector 5"/>
            <p:cNvCxnSpPr/>
            <p:nvPr/>
          </p:nvCxnSpPr>
          <p:spPr>
            <a:xfrm rot="5400000" flipH="1" flipV="1">
              <a:off x="3309701" y="3582202"/>
              <a:ext cx="2593975" cy="157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4"/>
            <p:cNvCxnSpPr/>
            <p:nvPr/>
          </p:nvCxnSpPr>
          <p:spPr>
            <a:xfrm>
              <a:off x="4605903" y="4879975"/>
              <a:ext cx="4142836" cy="1386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5509794" y="4918123"/>
              <a:ext cx="28568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Score position (beats)</a:t>
              </a:r>
              <a:endParaRPr lang="en-US" sz="2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69278" y="3260833"/>
              <a:ext cx="9297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Tempo </a:t>
              </a:r>
            </a:p>
            <a:p>
              <a:r>
                <a:rPr lang="en-US" dirty="0" smtClean="0"/>
                <a:t>(BPM)</a:t>
              </a:r>
              <a:endParaRPr lang="en-US" dirty="0"/>
            </a:p>
          </p:txBody>
        </p:sp>
      </p:grpSp>
      <p:grpSp>
        <p:nvGrpSpPr>
          <p:cNvPr id="38" name="Group 55"/>
          <p:cNvGrpSpPr/>
          <p:nvPr/>
        </p:nvGrpSpPr>
        <p:grpSpPr>
          <a:xfrm>
            <a:off x="4724270" y="1225980"/>
            <a:ext cx="174302" cy="2959486"/>
            <a:chOff x="2743070" y="2133600"/>
            <a:chExt cx="174302" cy="2959486"/>
          </a:xfrm>
        </p:grpSpPr>
        <p:cxnSp>
          <p:nvCxnSpPr>
            <p:cNvPr id="39" name="Straight Arrow Connector 22"/>
            <p:cNvCxnSpPr>
              <a:endCxn id="31" idx="0"/>
            </p:cNvCxnSpPr>
            <p:nvPr/>
          </p:nvCxnSpPr>
          <p:spPr>
            <a:xfrm rot="5400000">
              <a:off x="1660961" y="3840301"/>
              <a:ext cx="2334894" cy="170675"/>
            </a:xfrm>
            <a:prstGeom prst="straightConnector1">
              <a:avLst/>
            </a:prstGeom>
            <a:ln w="38100">
              <a:solidFill>
                <a:srgbClr val="FF0000">
                  <a:alpha val="60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3"/>
            <p:cNvCxnSpPr/>
            <p:nvPr/>
          </p:nvCxnSpPr>
          <p:spPr>
            <a:xfrm rot="5400000">
              <a:off x="2588839" y="2462133"/>
              <a:ext cx="657065" cy="0"/>
            </a:xfrm>
            <a:prstGeom prst="line">
              <a:avLst/>
            </a:prstGeom>
            <a:ln w="38100">
              <a:solidFill>
                <a:srgbClr val="FF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56"/>
          <p:cNvGrpSpPr/>
          <p:nvPr/>
        </p:nvGrpSpPr>
        <p:grpSpPr>
          <a:xfrm>
            <a:off x="5995370" y="1219200"/>
            <a:ext cx="730374" cy="3221250"/>
            <a:chOff x="4014170" y="1999843"/>
            <a:chExt cx="730374" cy="3221250"/>
          </a:xfrm>
        </p:grpSpPr>
        <p:cxnSp>
          <p:nvCxnSpPr>
            <p:cNvPr id="42" name="Straight Connector 35"/>
            <p:cNvCxnSpPr/>
            <p:nvPr/>
          </p:nvCxnSpPr>
          <p:spPr>
            <a:xfrm rot="5400000">
              <a:off x="3685637" y="2328376"/>
              <a:ext cx="657065" cy="0"/>
            </a:xfrm>
            <a:prstGeom prst="line">
              <a:avLst/>
            </a:prstGeom>
            <a:ln w="38100">
              <a:solidFill>
                <a:srgbClr val="FF000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53"/>
            <p:cNvCxnSpPr>
              <a:endCxn id="31" idx="30"/>
            </p:cNvCxnSpPr>
            <p:nvPr/>
          </p:nvCxnSpPr>
          <p:spPr>
            <a:xfrm rot="16200000" flipH="1">
              <a:off x="3094819" y="3571368"/>
              <a:ext cx="2571735" cy="727715"/>
            </a:xfrm>
            <a:prstGeom prst="straightConnector1">
              <a:avLst/>
            </a:prstGeom>
            <a:ln w="38100">
              <a:solidFill>
                <a:srgbClr val="FF0000">
                  <a:alpha val="60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 b="47988"/>
          <a:stretch>
            <a:fillRect/>
          </a:stretch>
        </p:blipFill>
        <p:spPr bwMode="auto">
          <a:xfrm>
            <a:off x="4191000" y="5498706"/>
            <a:ext cx="4648200" cy="82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the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3810000" cy="4983163"/>
          </a:xfrm>
        </p:spPr>
        <p:txBody>
          <a:bodyPr/>
          <a:lstStyle/>
          <a:p>
            <a:r>
              <a:rPr lang="en-US" sz="2400" dirty="0" smtClean="0"/>
              <a:t>Decompose audio into frames (46ms long) as observations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Create a state variable (to be estimated later ) for each frame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Define a state </a:t>
            </a:r>
            <a:r>
              <a:rPr lang="en-US" sz="2400" dirty="0" smtClean="0">
                <a:solidFill>
                  <a:srgbClr val="00B050"/>
                </a:solidFill>
              </a:rPr>
              <a:t>process model</a:t>
            </a:r>
            <a:r>
              <a:rPr lang="en-US" sz="2400" dirty="0" smtClean="0"/>
              <a:t> (</a:t>
            </a:r>
            <a:r>
              <a:rPr lang="en-US" sz="2400" dirty="0" err="1" smtClean="0"/>
              <a:t>Markovian</a:t>
            </a:r>
            <a:r>
              <a:rPr lang="en-US" sz="2400" dirty="0" smtClean="0"/>
              <a:t>)</a:t>
            </a:r>
          </a:p>
          <a:p>
            <a:pPr lvl="3"/>
            <a:endParaRPr lang="en-US" sz="1200" dirty="0" smtClean="0"/>
          </a:p>
          <a:p>
            <a:r>
              <a:rPr lang="en-US" sz="2400" dirty="0" smtClean="0"/>
              <a:t>Define an </a:t>
            </a:r>
            <a:r>
              <a:rPr lang="en-US" sz="2400" dirty="0" smtClean="0">
                <a:solidFill>
                  <a:srgbClr val="FFC000"/>
                </a:solidFill>
              </a:rPr>
              <a:t>observation model</a:t>
            </a:r>
          </a:p>
          <a:p>
            <a:endParaRPr lang="en-US" sz="2400" dirty="0"/>
          </a:p>
        </p:txBody>
      </p:sp>
      <p:pic>
        <p:nvPicPr>
          <p:cNvPr id="18" name="Picture 6" descr="C:\Users\Zhiyao Duan\Desktop\audio.jpg"/>
          <p:cNvPicPr>
            <a:picLocks noChangeAspect="1" noChangeArrowheads="1"/>
          </p:cNvPicPr>
          <p:nvPr/>
        </p:nvPicPr>
        <p:blipFill>
          <a:blip r:embed="rId4" cstate="print"/>
          <a:srcRect l="7561" r="8417"/>
          <a:stretch>
            <a:fillRect/>
          </a:stretch>
        </p:blipFill>
        <p:spPr bwMode="auto">
          <a:xfrm>
            <a:off x="4622800" y="1143000"/>
            <a:ext cx="4216400" cy="10092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24"/>
          <p:cNvGrpSpPr/>
          <p:nvPr/>
        </p:nvGrpSpPr>
        <p:grpSpPr>
          <a:xfrm>
            <a:off x="4884057" y="1204686"/>
            <a:ext cx="907142" cy="1386116"/>
            <a:chOff x="4876800" y="1204686"/>
            <a:chExt cx="907142" cy="1386116"/>
          </a:xfrm>
        </p:grpSpPr>
        <p:sp>
          <p:nvSpPr>
            <p:cNvPr id="19" name="Rounded Rectangle 18"/>
            <p:cNvSpPr/>
            <p:nvPr/>
          </p:nvSpPr>
          <p:spPr>
            <a:xfrm>
              <a:off x="4876800" y="1204686"/>
              <a:ext cx="152400" cy="685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直接箭头连接符 15"/>
            <p:cNvCxnSpPr>
              <a:stCxn id="19" idx="2"/>
            </p:cNvCxnSpPr>
            <p:nvPr/>
          </p:nvCxnSpPr>
          <p:spPr>
            <a:xfrm rot="16200000" flipH="1">
              <a:off x="5018313" y="1825172"/>
              <a:ext cx="700316" cy="830943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1"/>
          <p:cNvGrpSpPr/>
          <p:nvPr/>
        </p:nvGrpSpPr>
        <p:grpSpPr>
          <a:xfrm>
            <a:off x="5715000" y="1204686"/>
            <a:ext cx="1447800" cy="1386114"/>
            <a:chOff x="5715000" y="1204686"/>
            <a:chExt cx="1447800" cy="1386114"/>
          </a:xfrm>
        </p:grpSpPr>
        <p:sp>
          <p:nvSpPr>
            <p:cNvPr id="21" name="Rounded Rectangle 20"/>
            <p:cNvSpPr/>
            <p:nvPr/>
          </p:nvSpPr>
          <p:spPr>
            <a:xfrm>
              <a:off x="5715000" y="1204686"/>
              <a:ext cx="152400" cy="685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直接箭头连接符 16"/>
            <p:cNvCxnSpPr>
              <a:stCxn id="21" idx="2"/>
            </p:cNvCxnSpPr>
            <p:nvPr/>
          </p:nvCxnSpPr>
          <p:spPr>
            <a:xfrm rot="16200000" flipH="1">
              <a:off x="6126843" y="1554843"/>
              <a:ext cx="700314" cy="1371600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30"/>
          <p:cNvGrpSpPr/>
          <p:nvPr/>
        </p:nvGrpSpPr>
        <p:grpSpPr>
          <a:xfrm>
            <a:off x="5802087" y="1204686"/>
            <a:ext cx="2427512" cy="1386116"/>
            <a:chOff x="5802087" y="1204686"/>
            <a:chExt cx="2427512" cy="1386116"/>
          </a:xfrm>
        </p:grpSpPr>
        <p:cxnSp>
          <p:nvCxnSpPr>
            <p:cNvPr id="20" name="直接箭头连接符 19"/>
            <p:cNvCxnSpPr>
              <a:stCxn id="29" idx="2"/>
            </p:cNvCxnSpPr>
            <p:nvPr/>
          </p:nvCxnSpPr>
          <p:spPr>
            <a:xfrm rot="16200000" flipH="1">
              <a:off x="6703785" y="1064987"/>
              <a:ext cx="700316" cy="2351313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5802087" y="1204686"/>
              <a:ext cx="152400" cy="6858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5588727" y="2576558"/>
            <a:ext cx="365760" cy="395242"/>
            <a:chOff x="5602515" y="4419600"/>
            <a:chExt cx="365760" cy="395242"/>
          </a:xfrm>
        </p:grpSpPr>
        <p:sp>
          <p:nvSpPr>
            <p:cNvPr id="48" name="Oval 47"/>
            <p:cNvSpPr>
              <a:spLocks/>
            </p:cNvSpPr>
            <p:nvPr/>
          </p:nvSpPr>
          <p:spPr>
            <a:xfrm>
              <a:off x="5602515" y="4449082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6391" name="Object 7"/>
            <p:cNvGraphicFramePr>
              <a:graphicFrameLocks noChangeAspect="1"/>
            </p:cNvGraphicFramePr>
            <p:nvPr/>
          </p:nvGraphicFramePr>
          <p:xfrm>
            <a:off x="5646965" y="4419600"/>
            <a:ext cx="269875" cy="354013"/>
          </p:xfrm>
          <a:graphic>
            <a:graphicData uri="http://schemas.openxmlformats.org/presentationml/2006/ole">
              <p:oleObj spid="_x0000_s1028" name="Equation" r:id="rId5" imgW="164880" imgH="215640" progId="Equation.3">
                <p:embed/>
              </p:oleObj>
            </a:graphicData>
          </a:graphic>
        </p:graphicFrame>
      </p:grpSp>
      <p:grpSp>
        <p:nvGrpSpPr>
          <p:cNvPr id="8" name="Group 65"/>
          <p:cNvGrpSpPr/>
          <p:nvPr/>
        </p:nvGrpSpPr>
        <p:grpSpPr>
          <a:xfrm>
            <a:off x="6974841" y="2566398"/>
            <a:ext cx="478971" cy="405402"/>
            <a:chOff x="5602515" y="4409440"/>
            <a:chExt cx="478971" cy="405402"/>
          </a:xfrm>
        </p:grpSpPr>
        <p:sp>
          <p:nvSpPr>
            <p:cNvPr id="67" name="Oval 66"/>
            <p:cNvSpPr>
              <a:spLocks/>
            </p:cNvSpPr>
            <p:nvPr/>
          </p:nvSpPr>
          <p:spPr>
            <a:xfrm>
              <a:off x="5602515" y="4449082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68" name="Object 7"/>
            <p:cNvGraphicFramePr>
              <a:graphicFrameLocks noChangeAspect="1"/>
            </p:cNvGraphicFramePr>
            <p:nvPr/>
          </p:nvGraphicFramePr>
          <p:xfrm>
            <a:off x="5644923" y="4409440"/>
            <a:ext cx="436563" cy="374650"/>
          </p:xfrm>
          <a:graphic>
            <a:graphicData uri="http://schemas.openxmlformats.org/presentationml/2006/ole">
              <p:oleObj spid="_x0000_s1031" name="Equation" r:id="rId6" imgW="266400" imgH="228600" progId="Equation.3">
                <p:embed/>
              </p:oleObj>
            </a:graphicData>
          </a:graphic>
        </p:graphicFrame>
      </p:grpSp>
      <p:grpSp>
        <p:nvGrpSpPr>
          <p:cNvPr id="9" name="Group 74"/>
          <p:cNvGrpSpPr/>
          <p:nvPr/>
        </p:nvGrpSpPr>
        <p:grpSpPr>
          <a:xfrm>
            <a:off x="8041641" y="2566398"/>
            <a:ext cx="365760" cy="405402"/>
            <a:chOff x="5602515" y="4409440"/>
            <a:chExt cx="365760" cy="405402"/>
          </a:xfrm>
        </p:grpSpPr>
        <p:sp>
          <p:nvSpPr>
            <p:cNvPr id="76" name="Oval 75"/>
            <p:cNvSpPr>
              <a:spLocks/>
            </p:cNvSpPr>
            <p:nvPr/>
          </p:nvSpPr>
          <p:spPr>
            <a:xfrm>
              <a:off x="5602515" y="4449082"/>
              <a:ext cx="365760" cy="3657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77" name="Object 7"/>
            <p:cNvGraphicFramePr>
              <a:graphicFrameLocks noChangeAspect="1"/>
            </p:cNvGraphicFramePr>
            <p:nvPr/>
          </p:nvGraphicFramePr>
          <p:xfrm>
            <a:off x="5625874" y="4409440"/>
            <a:ext cx="311150" cy="374650"/>
          </p:xfrm>
          <a:graphic>
            <a:graphicData uri="http://schemas.openxmlformats.org/presentationml/2006/ole">
              <p:oleObj spid="_x0000_s1034" name="Equation" r:id="rId7" imgW="190440" imgH="228600" progId="Equation.3">
                <p:embed/>
              </p:oleObj>
            </a:graphicData>
          </a:graphic>
        </p:graphicFrame>
      </p:grpSp>
      <p:grpSp>
        <p:nvGrpSpPr>
          <p:cNvPr id="10" name="Group 48"/>
          <p:cNvGrpSpPr/>
          <p:nvPr/>
        </p:nvGrpSpPr>
        <p:grpSpPr>
          <a:xfrm>
            <a:off x="4191000" y="2286000"/>
            <a:ext cx="1219200" cy="2413575"/>
            <a:chOff x="4191000" y="1371600"/>
            <a:chExt cx="1219200" cy="2413575"/>
          </a:xfrm>
        </p:grpSpPr>
        <p:sp>
          <p:nvSpPr>
            <p:cNvPr id="82" name="TextBox 81"/>
            <p:cNvSpPr txBox="1"/>
            <p:nvPr/>
          </p:nvSpPr>
          <p:spPr>
            <a:xfrm>
              <a:off x="4495800" y="2743200"/>
              <a:ext cx="8648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Tempo</a:t>
              </a:r>
              <a:endParaRPr lang="en-US" sz="16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495800" y="3200400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Score position</a:t>
              </a:r>
              <a:endParaRPr lang="en-US" sz="16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545348" y="1524000"/>
              <a:ext cx="86485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Audio frame</a:t>
              </a:r>
              <a:endParaRPr lang="en-US" sz="1600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191000" y="2971800"/>
              <a:ext cx="461665" cy="72071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dirty="0" smtClean="0"/>
                <a:t>States</a:t>
              </a:r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191000" y="1371600"/>
              <a:ext cx="461665" cy="90986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dirty="0" err="1" smtClean="0"/>
                <a:t>Observs</a:t>
              </a:r>
              <a:endParaRPr lang="en-US" dirty="0"/>
            </a:p>
          </p:txBody>
        </p:sp>
      </p:grpSp>
      <p:sp>
        <p:nvSpPr>
          <p:cNvPr id="51" name="Right Arrow 50"/>
          <p:cNvSpPr/>
          <p:nvPr/>
        </p:nvSpPr>
        <p:spPr>
          <a:xfrm rot="16200000">
            <a:off x="7881258" y="3200400"/>
            <a:ext cx="685800" cy="2286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7482114" y="4038600"/>
            <a:ext cx="457200" cy="228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6103257" y="4038600"/>
            <a:ext cx="228600" cy="228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6643914" y="4038600"/>
            <a:ext cx="228600" cy="2286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 rot="16200000">
            <a:off x="5431971" y="3200400"/>
            <a:ext cx="685800" cy="2286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 rot="16200000">
            <a:off x="6814458" y="3200400"/>
            <a:ext cx="685800" cy="2286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6242098" y="3773008"/>
            <a:ext cx="478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79" name="TextBox 78"/>
          <p:cNvSpPr txBox="1"/>
          <p:nvPr/>
        </p:nvSpPr>
        <p:spPr>
          <a:xfrm>
            <a:off x="6234612" y="2439398"/>
            <a:ext cx="478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81" name="TextBox 80"/>
          <p:cNvSpPr txBox="1"/>
          <p:nvPr/>
        </p:nvSpPr>
        <p:spPr>
          <a:xfrm>
            <a:off x="5334000" y="6248400"/>
            <a:ext cx="2806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Hidden Markov Process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6200" y="4838700"/>
            <a:ext cx="1371600" cy="34290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9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00" y="2209800"/>
            <a:ext cx="990600" cy="299318"/>
          </a:xfrm>
          <a:prstGeom prst="rect">
            <a:avLst/>
          </a:prstGeom>
          <a:noFill/>
          <a:ln w="25400">
            <a:solidFill>
              <a:srgbClr val="FFC000"/>
            </a:solidFill>
            <a:miter lim="800000"/>
            <a:headEnd/>
            <a:tailEnd/>
          </a:ln>
        </p:spPr>
      </p:pic>
      <p:grpSp>
        <p:nvGrpSpPr>
          <p:cNvPr id="11" name="Group 93"/>
          <p:cNvGrpSpPr/>
          <p:nvPr/>
        </p:nvGrpSpPr>
        <p:grpSpPr>
          <a:xfrm>
            <a:off x="5486400" y="3657600"/>
            <a:ext cx="609600" cy="1066800"/>
            <a:chOff x="5471886" y="2667000"/>
            <a:chExt cx="609600" cy="1066800"/>
          </a:xfrm>
        </p:grpSpPr>
        <p:grpSp>
          <p:nvGrpSpPr>
            <p:cNvPr id="12" name="Group 57"/>
            <p:cNvGrpSpPr/>
            <p:nvPr/>
          </p:nvGrpSpPr>
          <p:grpSpPr>
            <a:xfrm>
              <a:off x="5471886" y="2667000"/>
              <a:ext cx="609600" cy="1066800"/>
              <a:chOff x="5471886" y="2682240"/>
              <a:chExt cx="609600" cy="1066800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5471886" y="2682240"/>
                <a:ext cx="609600" cy="1066800"/>
              </a:xfrm>
              <a:prstGeom prst="roundRect">
                <a:avLst/>
              </a:prstGeom>
              <a:solidFill>
                <a:schemeClr val="tx1"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44" name="Object 43"/>
              <p:cNvGraphicFramePr>
                <a:graphicFrameLocks noChangeAspect="1"/>
              </p:cNvGraphicFramePr>
              <p:nvPr/>
            </p:nvGraphicFramePr>
            <p:xfrm>
              <a:off x="5660571" y="3277326"/>
              <a:ext cx="249238" cy="354013"/>
            </p:xfrm>
            <a:graphic>
              <a:graphicData uri="http://schemas.openxmlformats.org/presentationml/2006/ole">
                <p:oleObj spid="_x0000_s1026" name="Equation" r:id="rId10" imgW="152280" imgH="215640" progId="Equation.3">
                  <p:embed/>
                </p:oleObj>
              </a:graphicData>
            </a:graphic>
          </p:graphicFrame>
          <p:sp>
            <p:nvSpPr>
              <p:cNvPr id="45" name="Oval 44"/>
              <p:cNvSpPr>
                <a:spLocks/>
              </p:cNvSpPr>
              <p:nvPr/>
            </p:nvSpPr>
            <p:spPr>
              <a:xfrm>
                <a:off x="5602515" y="3299097"/>
                <a:ext cx="365760" cy="3657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Oval 51"/>
              <p:cNvSpPr>
                <a:spLocks/>
              </p:cNvSpPr>
              <p:nvPr/>
            </p:nvSpPr>
            <p:spPr>
              <a:xfrm>
                <a:off x="5602515" y="2765697"/>
                <a:ext cx="365760" cy="3657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16386" name="Object 2"/>
              <p:cNvGraphicFramePr>
                <a:graphicFrameLocks noChangeAspect="1"/>
              </p:cNvGraphicFramePr>
              <p:nvPr/>
            </p:nvGraphicFramePr>
            <p:xfrm>
              <a:off x="5664201" y="2751183"/>
              <a:ext cx="228600" cy="354013"/>
            </p:xfrm>
            <a:graphic>
              <a:graphicData uri="http://schemas.openxmlformats.org/presentationml/2006/ole">
                <p:oleObj spid="_x0000_s1027" name="Equation" r:id="rId11" imgW="139680" imgH="215640" progId="Equation.3">
                  <p:embed/>
                </p:oleObj>
              </a:graphicData>
            </a:graphic>
          </p:graphicFrame>
        </p:grpSp>
        <p:graphicFrame>
          <p:nvGraphicFramePr>
            <p:cNvPr id="93" name="Object 2"/>
            <p:cNvGraphicFramePr>
              <a:graphicFrameLocks noChangeAspect="1"/>
            </p:cNvGraphicFramePr>
            <p:nvPr/>
          </p:nvGraphicFramePr>
          <p:xfrm>
            <a:off x="5486400" y="2971800"/>
            <a:ext cx="228600" cy="354013"/>
          </p:xfrm>
          <a:graphic>
            <a:graphicData uri="http://schemas.openxmlformats.org/presentationml/2006/ole">
              <p:oleObj spid="_x0000_s1035" name="Equation" r:id="rId12" imgW="139680" imgH="215640" progId="Equation.3">
                <p:embed/>
              </p:oleObj>
            </a:graphicData>
          </a:graphic>
        </p:graphicFrame>
      </p:grpSp>
      <p:grpSp>
        <p:nvGrpSpPr>
          <p:cNvPr id="13" name="Group 94"/>
          <p:cNvGrpSpPr/>
          <p:nvPr/>
        </p:nvGrpSpPr>
        <p:grpSpPr>
          <a:xfrm>
            <a:off x="6865483" y="3657600"/>
            <a:ext cx="616631" cy="1066800"/>
            <a:chOff x="6850969" y="2667000"/>
            <a:chExt cx="616631" cy="1066800"/>
          </a:xfrm>
        </p:grpSpPr>
        <p:grpSp>
          <p:nvGrpSpPr>
            <p:cNvPr id="14" name="Group 59"/>
            <p:cNvGrpSpPr/>
            <p:nvPr/>
          </p:nvGrpSpPr>
          <p:grpSpPr>
            <a:xfrm>
              <a:off x="6858000" y="2667000"/>
              <a:ext cx="609600" cy="1066800"/>
              <a:chOff x="5471886" y="2682240"/>
              <a:chExt cx="609600" cy="1066800"/>
            </a:xfrm>
          </p:grpSpPr>
          <p:sp>
            <p:nvSpPr>
              <p:cNvPr id="61" name="Rounded Rectangle 60"/>
              <p:cNvSpPr/>
              <p:nvPr/>
            </p:nvSpPr>
            <p:spPr>
              <a:xfrm>
                <a:off x="5471886" y="2682240"/>
                <a:ext cx="609600" cy="1066800"/>
              </a:xfrm>
              <a:prstGeom prst="roundRect">
                <a:avLst/>
              </a:prstGeom>
              <a:solidFill>
                <a:schemeClr val="tx1"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62" name="Object 61"/>
              <p:cNvGraphicFramePr>
                <a:graphicFrameLocks noChangeAspect="1"/>
              </p:cNvGraphicFramePr>
              <p:nvPr/>
            </p:nvGraphicFramePr>
            <p:xfrm>
              <a:off x="5578249" y="3268028"/>
              <a:ext cx="415925" cy="374650"/>
            </p:xfrm>
            <a:graphic>
              <a:graphicData uri="http://schemas.openxmlformats.org/presentationml/2006/ole">
                <p:oleObj spid="_x0000_s1029" name="Equation" r:id="rId13" imgW="253800" imgH="228600" progId="Equation.3">
                  <p:embed/>
                </p:oleObj>
              </a:graphicData>
            </a:graphic>
          </p:graphicFrame>
          <p:sp>
            <p:nvSpPr>
              <p:cNvPr id="63" name="Oval 62"/>
              <p:cNvSpPr>
                <a:spLocks/>
              </p:cNvSpPr>
              <p:nvPr/>
            </p:nvSpPr>
            <p:spPr>
              <a:xfrm>
                <a:off x="5602515" y="3299097"/>
                <a:ext cx="365760" cy="3657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Oval 63"/>
              <p:cNvSpPr>
                <a:spLocks/>
              </p:cNvSpPr>
              <p:nvPr/>
            </p:nvSpPr>
            <p:spPr>
              <a:xfrm>
                <a:off x="5602515" y="2765697"/>
                <a:ext cx="365760" cy="3657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65" name="Object 2"/>
              <p:cNvGraphicFramePr>
                <a:graphicFrameLocks noChangeAspect="1"/>
              </p:cNvGraphicFramePr>
              <p:nvPr/>
            </p:nvGraphicFramePr>
            <p:xfrm>
              <a:off x="5590949" y="2740978"/>
              <a:ext cx="414337" cy="374650"/>
            </p:xfrm>
            <a:graphic>
              <a:graphicData uri="http://schemas.openxmlformats.org/presentationml/2006/ole">
                <p:oleObj spid="_x0000_s1030" name="Equation" r:id="rId14" imgW="253800" imgH="228600" progId="Equation.3">
                  <p:embed/>
                </p:oleObj>
              </a:graphicData>
            </a:graphic>
          </p:graphicFrame>
        </p:grpSp>
        <p:graphicFrame>
          <p:nvGraphicFramePr>
            <p:cNvPr id="16401" name="Object 17"/>
            <p:cNvGraphicFramePr>
              <a:graphicFrameLocks noChangeAspect="1"/>
            </p:cNvGraphicFramePr>
            <p:nvPr/>
          </p:nvGraphicFramePr>
          <p:xfrm>
            <a:off x="6850969" y="2955018"/>
            <a:ext cx="395288" cy="374650"/>
          </p:xfrm>
          <a:graphic>
            <a:graphicData uri="http://schemas.openxmlformats.org/presentationml/2006/ole">
              <p:oleObj spid="_x0000_s1036" name="Equation" r:id="rId15" imgW="241200" imgH="228600" progId="Equation.3">
                <p:embed/>
              </p:oleObj>
            </a:graphicData>
          </a:graphic>
        </p:graphicFrame>
      </p:grpSp>
      <p:grpSp>
        <p:nvGrpSpPr>
          <p:cNvPr id="15" name="Group 95"/>
          <p:cNvGrpSpPr/>
          <p:nvPr/>
        </p:nvGrpSpPr>
        <p:grpSpPr>
          <a:xfrm>
            <a:off x="7939314" y="3657600"/>
            <a:ext cx="609600" cy="1066800"/>
            <a:chOff x="7924800" y="2667000"/>
            <a:chExt cx="609600" cy="1066800"/>
          </a:xfrm>
        </p:grpSpPr>
        <p:grpSp>
          <p:nvGrpSpPr>
            <p:cNvPr id="22" name="Group 68"/>
            <p:cNvGrpSpPr/>
            <p:nvPr/>
          </p:nvGrpSpPr>
          <p:grpSpPr>
            <a:xfrm>
              <a:off x="7924800" y="2667000"/>
              <a:ext cx="609600" cy="1066800"/>
              <a:chOff x="5471886" y="2682240"/>
              <a:chExt cx="609600" cy="1066800"/>
            </a:xfrm>
          </p:grpSpPr>
          <p:sp>
            <p:nvSpPr>
              <p:cNvPr id="70" name="Rounded Rectangle 69"/>
              <p:cNvSpPr/>
              <p:nvPr/>
            </p:nvSpPr>
            <p:spPr>
              <a:xfrm>
                <a:off x="5471886" y="2682240"/>
                <a:ext cx="609600" cy="1066800"/>
              </a:xfrm>
              <a:prstGeom prst="roundRect">
                <a:avLst/>
              </a:prstGeom>
              <a:solidFill>
                <a:schemeClr val="tx1">
                  <a:alpha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71" name="Object 70"/>
              <p:cNvGraphicFramePr>
                <a:graphicFrameLocks noChangeAspect="1"/>
              </p:cNvGraphicFramePr>
              <p:nvPr/>
            </p:nvGraphicFramePr>
            <p:xfrm>
              <a:off x="5640161" y="3268028"/>
              <a:ext cx="290513" cy="374650"/>
            </p:xfrm>
            <a:graphic>
              <a:graphicData uri="http://schemas.openxmlformats.org/presentationml/2006/ole">
                <p:oleObj spid="_x0000_s1032" name="Equation" r:id="rId16" imgW="177480" imgH="228600" progId="Equation.3">
                  <p:embed/>
                </p:oleObj>
              </a:graphicData>
            </a:graphic>
          </p:graphicFrame>
          <p:sp>
            <p:nvSpPr>
              <p:cNvPr id="72" name="Oval 71"/>
              <p:cNvSpPr>
                <a:spLocks/>
              </p:cNvSpPr>
              <p:nvPr/>
            </p:nvSpPr>
            <p:spPr>
              <a:xfrm>
                <a:off x="5602515" y="3299097"/>
                <a:ext cx="365760" cy="3657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/>
              <p:cNvSpPr>
                <a:spLocks/>
              </p:cNvSpPr>
              <p:nvPr/>
            </p:nvSpPr>
            <p:spPr>
              <a:xfrm>
                <a:off x="5602515" y="2765697"/>
                <a:ext cx="365760" cy="36576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aphicFrame>
            <p:nvGraphicFramePr>
              <p:cNvPr id="74" name="Object 2"/>
              <p:cNvGraphicFramePr>
                <a:graphicFrameLocks noChangeAspect="1"/>
              </p:cNvGraphicFramePr>
              <p:nvPr/>
            </p:nvGraphicFramePr>
            <p:xfrm>
              <a:off x="5643336" y="2740978"/>
              <a:ext cx="269875" cy="374650"/>
            </p:xfrm>
            <a:graphic>
              <a:graphicData uri="http://schemas.openxmlformats.org/presentationml/2006/ole">
                <p:oleObj spid="_x0000_s1033" name="Equation" r:id="rId17" imgW="164880" imgH="228600" progId="Equation.3">
                  <p:embed/>
                </p:oleObj>
              </a:graphicData>
            </a:graphic>
          </p:graphicFrame>
        </p:grpSp>
        <p:graphicFrame>
          <p:nvGraphicFramePr>
            <p:cNvPr id="16402" name="Object 18"/>
            <p:cNvGraphicFramePr>
              <a:graphicFrameLocks noChangeAspect="1"/>
            </p:cNvGraphicFramePr>
            <p:nvPr/>
          </p:nvGraphicFramePr>
          <p:xfrm>
            <a:off x="7945211" y="2962275"/>
            <a:ext cx="269875" cy="374650"/>
          </p:xfrm>
          <a:graphic>
            <a:graphicData uri="http://schemas.openxmlformats.org/presentationml/2006/ole">
              <p:oleObj spid="_x0000_s1037" name="Equation" r:id="rId18" imgW="164880" imgH="228600" progId="Equation.3">
                <p:embed/>
              </p:oleObj>
            </a:graphicData>
          </a:graphic>
        </p:graphicFrame>
      </p:grp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19" cstate="print"/>
          <a:srcRect b="47988"/>
          <a:stretch>
            <a:fillRect/>
          </a:stretch>
        </p:blipFill>
        <p:spPr bwMode="auto">
          <a:xfrm>
            <a:off x="4191000" y="5270106"/>
            <a:ext cx="4648200" cy="82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oup 111"/>
          <p:cNvGrpSpPr/>
          <p:nvPr/>
        </p:nvGrpSpPr>
        <p:grpSpPr>
          <a:xfrm>
            <a:off x="4953000" y="4640217"/>
            <a:ext cx="3299824" cy="693784"/>
            <a:chOff x="4953000" y="4640217"/>
            <a:chExt cx="3299824" cy="693784"/>
          </a:xfrm>
        </p:grpSpPr>
        <p:cxnSp>
          <p:nvCxnSpPr>
            <p:cNvPr id="99" name="直接箭头连接符 15"/>
            <p:cNvCxnSpPr>
              <a:stCxn id="45" idx="4"/>
            </p:cNvCxnSpPr>
            <p:nvPr/>
          </p:nvCxnSpPr>
          <p:spPr>
            <a:xfrm rot="5400000">
              <a:off x="5143864" y="4677956"/>
              <a:ext cx="693784" cy="618306"/>
            </a:xfrm>
            <a:prstGeom prst="straightConnector1">
              <a:avLst/>
            </a:prstGeom>
            <a:ln w="25400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箭头连接符 15"/>
            <p:cNvCxnSpPr>
              <a:stCxn id="63" idx="4"/>
            </p:cNvCxnSpPr>
            <p:nvPr/>
          </p:nvCxnSpPr>
          <p:spPr>
            <a:xfrm rot="5400000">
              <a:off x="6179821" y="4251597"/>
              <a:ext cx="617583" cy="1394823"/>
            </a:xfrm>
            <a:prstGeom prst="straightConnector1">
              <a:avLst/>
            </a:prstGeom>
            <a:ln w="25400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箭头连接符 15"/>
            <p:cNvCxnSpPr>
              <a:stCxn id="72" idx="4"/>
            </p:cNvCxnSpPr>
            <p:nvPr/>
          </p:nvCxnSpPr>
          <p:spPr>
            <a:xfrm rot="5400000">
              <a:off x="6713221" y="3794397"/>
              <a:ext cx="693783" cy="2385423"/>
            </a:xfrm>
            <a:prstGeom prst="straightConnector1">
              <a:avLst/>
            </a:prstGeom>
            <a:ln w="25400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4953000" y="4648200"/>
              <a:ext cx="359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</a:rPr>
                <a:t>?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0" grpId="0" animBg="1"/>
      <p:bldP spid="54" grpId="0" animBg="1"/>
      <p:bldP spid="55" grpId="0" animBg="1"/>
      <p:bldP spid="56" grpId="0" animBg="1"/>
      <p:bldP spid="57" grpId="0" animBg="1"/>
      <p:bldP spid="78" grpId="0"/>
      <p:bldP spid="79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Model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Transition prob. </a:t>
            </a:r>
            <a:r>
              <a:rPr lang="en-US" dirty="0" smtClean="0"/>
              <a:t>between previous and current states</a:t>
            </a:r>
          </a:p>
          <a:p>
            <a:endParaRPr lang="en-US" dirty="0" smtClean="0"/>
          </a:p>
          <a:p>
            <a:r>
              <a:rPr lang="en-US" dirty="0" smtClean="0"/>
              <a:t>Dynamical system</a:t>
            </a:r>
          </a:p>
          <a:p>
            <a:pPr lvl="1"/>
            <a:r>
              <a:rPr lang="en-US" dirty="0" smtClean="0"/>
              <a:t>Position: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Tempo:</a:t>
            </a:r>
          </a:p>
          <a:p>
            <a:pPr lvl="1">
              <a:buNone/>
            </a:pPr>
            <a:r>
              <a:rPr lang="en-US" dirty="0" smtClean="0"/>
              <a:t>where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429000"/>
            <a:ext cx="33337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5505450"/>
            <a:ext cx="23336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724400"/>
            <a:ext cx="2819400" cy="83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组合 20"/>
          <p:cNvGrpSpPr/>
          <p:nvPr/>
        </p:nvGrpSpPr>
        <p:grpSpPr>
          <a:xfrm>
            <a:off x="4343400" y="4054570"/>
            <a:ext cx="1447800" cy="750332"/>
            <a:chOff x="4343400" y="2892520"/>
            <a:chExt cx="1447800" cy="750332"/>
          </a:xfrm>
        </p:grpSpPr>
        <p:sp>
          <p:nvSpPr>
            <p:cNvPr id="24" name="TextBox 23"/>
            <p:cNvSpPr txBox="1"/>
            <p:nvPr/>
          </p:nvSpPr>
          <p:spPr>
            <a:xfrm>
              <a:off x="4343400" y="2892520"/>
              <a:ext cx="1447800" cy="36933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tempo noise</a:t>
              </a:r>
              <a:endParaRPr lang="en-US" dirty="0"/>
            </a:p>
          </p:txBody>
        </p:sp>
        <p:cxnSp>
          <p:nvCxnSpPr>
            <p:cNvPr id="26" name="直接箭头连接符 25"/>
            <p:cNvCxnSpPr>
              <a:stCxn id="24" idx="2"/>
            </p:cNvCxnSpPr>
            <p:nvPr/>
          </p:nvCxnSpPr>
          <p:spPr>
            <a:xfrm rot="16200000" flipH="1">
              <a:off x="4972050" y="3357102"/>
              <a:ext cx="381000" cy="1905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1676400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4"/>
          <p:cNvGrpSpPr/>
          <p:nvPr/>
        </p:nvGrpSpPr>
        <p:grpSpPr>
          <a:xfrm>
            <a:off x="5029200" y="4318000"/>
            <a:ext cx="4076700" cy="1556782"/>
            <a:chOff x="5029200" y="3740149"/>
            <a:chExt cx="4076700" cy="1556782"/>
          </a:xfrm>
        </p:grpSpPr>
        <p:grpSp>
          <p:nvGrpSpPr>
            <p:cNvPr id="7" name="组合 18"/>
            <p:cNvGrpSpPr/>
            <p:nvPr/>
          </p:nvGrpSpPr>
          <p:grpSpPr>
            <a:xfrm>
              <a:off x="5029200" y="3784599"/>
              <a:ext cx="4038600" cy="1512332"/>
              <a:chOff x="5029200" y="2667000"/>
              <a:chExt cx="4038600" cy="1512332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096000" y="2667000"/>
                <a:ext cx="2971800" cy="646331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the previous position  just passed a score onset</a:t>
                </a:r>
                <a:endParaRPr lang="en-US" dirty="0"/>
              </a:p>
            </p:txBody>
          </p:sp>
          <p:cxnSp>
            <p:nvCxnSpPr>
              <p:cNvPr id="11" name="直接箭头连接符 10"/>
              <p:cNvCxnSpPr>
                <a:stCxn id="8" idx="1"/>
              </p:cNvCxnSpPr>
              <p:nvPr/>
            </p:nvCxnSpPr>
            <p:spPr>
              <a:xfrm rot="10800000" flipV="1">
                <a:off x="5562600" y="2990166"/>
                <a:ext cx="533400" cy="28643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6172200" y="3810000"/>
                <a:ext cx="1219200" cy="36933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otherwise</a:t>
                </a:r>
                <a:endParaRPr lang="en-US" dirty="0"/>
              </a:p>
            </p:txBody>
          </p:sp>
          <p:cxnSp>
            <p:nvCxnSpPr>
              <p:cNvPr id="13" name="直接箭头连接符 12"/>
              <p:cNvCxnSpPr>
                <a:stCxn id="12" idx="1"/>
              </p:cNvCxnSpPr>
              <p:nvPr/>
            </p:nvCxnSpPr>
            <p:spPr>
              <a:xfrm rot="10800000">
                <a:off x="5029200" y="3733800"/>
                <a:ext cx="1143000" cy="26086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8597900" y="3740149"/>
            <a:ext cx="508000" cy="457200"/>
          </p:xfrm>
          <a:graphic>
            <a:graphicData uri="http://schemas.openxmlformats.org/presentationml/2006/ole">
              <p:oleObj spid="_x0000_s2050" name="公式" r:id="rId7" imgW="253800" imgH="228600" progId="Equation.3">
                <p:embed/>
              </p:oleObj>
            </a:graphicData>
          </a:graphic>
        </p:graphicFrame>
      </p:grpSp>
      <p:pic>
        <p:nvPicPr>
          <p:cNvPr id="27" name="Picture 25" descr="C:\Users\Zhiyao Duan\Desktop\syste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1676400"/>
            <a:ext cx="3276600" cy="191224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Model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</a:rPr>
              <a:t>Generation prob. </a:t>
            </a:r>
            <a:r>
              <a:rPr lang="en-US" sz="2800" dirty="0" smtClean="0"/>
              <a:t>from current state to observation 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            was trained on thousands of isolated musical chords as in [1]</a:t>
            </a:r>
          </a:p>
          <a:p>
            <a:r>
              <a:rPr lang="en-US" sz="2800" dirty="0" smtClean="0"/>
              <a:t>Define</a:t>
            </a:r>
          </a:p>
        </p:txBody>
      </p:sp>
      <p:pic>
        <p:nvPicPr>
          <p:cNvPr id="4" name="Picture 25" descr="C:\Users\Zhiyao Duan\Desktop\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76400"/>
            <a:ext cx="3276600" cy="191224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10796"/>
            <a:ext cx="1419225" cy="43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组合 24"/>
          <p:cNvGrpSpPr/>
          <p:nvPr/>
        </p:nvGrpSpPr>
        <p:grpSpPr>
          <a:xfrm>
            <a:off x="476250" y="2743200"/>
            <a:ext cx="7905750" cy="1438216"/>
            <a:chOff x="476250" y="2743200"/>
            <a:chExt cx="7905750" cy="1438216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6250" y="3714691"/>
              <a:ext cx="7905750" cy="46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847850" y="2743200"/>
              <a:ext cx="1676400" cy="40011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deterministic</a:t>
              </a:r>
              <a:endParaRPr lang="en-US" sz="2000" dirty="0"/>
            </a:p>
          </p:txBody>
        </p:sp>
        <p:cxnSp>
          <p:nvCxnSpPr>
            <p:cNvPr id="10" name="直接箭头连接符 9"/>
            <p:cNvCxnSpPr>
              <a:stCxn id="9" idx="2"/>
            </p:cNvCxnSpPr>
            <p:nvPr/>
          </p:nvCxnSpPr>
          <p:spPr>
            <a:xfrm rot="16200000" flipH="1">
              <a:off x="2590860" y="3238500"/>
              <a:ext cx="571381" cy="3810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829050" y="2743200"/>
              <a:ext cx="1676400" cy="40011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probabilistic</a:t>
              </a:r>
              <a:endParaRPr lang="en-US" sz="2000" dirty="0"/>
            </a:p>
          </p:txBody>
        </p:sp>
        <p:cxnSp>
          <p:nvCxnSpPr>
            <p:cNvPr id="17" name="直接箭头连接符 16"/>
            <p:cNvCxnSpPr>
              <a:stCxn id="16" idx="2"/>
            </p:cNvCxnSpPr>
            <p:nvPr/>
          </p:nvCxnSpPr>
          <p:spPr>
            <a:xfrm rot="16200000" flipH="1">
              <a:off x="4953060" y="2857500"/>
              <a:ext cx="647581" cy="1219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5350" y="4362450"/>
            <a:ext cx="123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33400" y="62585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[1] Z.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Duan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B.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Pardo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and C. Zhang, “Multiple fundamental frequency estimation by modeling spectral peaks and non-peak regions,”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IEEE Trans. Audio Speech Language Process.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Vol. 18, no. 8, pp. 2121-2133, 2010.</a:t>
            </a:r>
            <a:endParaRPr lang="en-US" sz="1400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7950" y="5232400"/>
            <a:ext cx="3848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ba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bar</Template>
  <TotalTime>2086</TotalTime>
  <Words>859</Words>
  <Application>Microsoft Office PowerPoint</Application>
  <PresentationFormat>全屏显示(4:3)</PresentationFormat>
  <Paragraphs>189</Paragraphs>
  <Slides>22</Slides>
  <Notes>2</Notes>
  <HiddenSlides>2</HiddenSlides>
  <MMClips>14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bar</vt:lpstr>
      <vt:lpstr>Custom Design</vt:lpstr>
      <vt:lpstr>Equation</vt:lpstr>
      <vt:lpstr>公式</vt:lpstr>
      <vt:lpstr>Soundprism An Online System for Score-informed Source Separation of Music Audio </vt:lpstr>
      <vt:lpstr>From Prism to Soundprism</vt:lpstr>
      <vt:lpstr>Potential Applications</vt:lpstr>
      <vt:lpstr>Related Work</vt:lpstr>
      <vt:lpstr>System Overview</vt:lpstr>
      <vt:lpstr>Score Following</vt:lpstr>
      <vt:lpstr>Design the Model</vt:lpstr>
      <vt:lpstr>Process Model</vt:lpstr>
      <vt:lpstr>Observation Model</vt:lpstr>
      <vt:lpstr>Inference</vt:lpstr>
      <vt:lpstr>System Overview</vt:lpstr>
      <vt:lpstr>Source Separation</vt:lpstr>
      <vt:lpstr>Reconstruct Source Signals</vt:lpstr>
      <vt:lpstr>Experiments on Real Performances</vt:lpstr>
      <vt:lpstr>Score Following Results</vt:lpstr>
      <vt:lpstr>Source Separation Results</vt:lpstr>
      <vt:lpstr>Examples</vt:lpstr>
      <vt:lpstr>Examples cont.</vt:lpstr>
      <vt:lpstr>Conclusions</vt:lpstr>
      <vt:lpstr>Thank you!</vt:lpstr>
      <vt:lpstr>Source Separation Results</vt:lpstr>
      <vt:lpstr>Inference by Particle Filtering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Soundprism An Online System for Score-informed Source Separation of Music Audio </dc:title>
  <dc:creator>Zhiyao</dc:creator>
  <cp:lastModifiedBy>Zhiyao</cp:lastModifiedBy>
  <cp:revision>102</cp:revision>
  <dcterms:created xsi:type="dcterms:W3CDTF">2011-06-22T02:16:45Z</dcterms:created>
  <dcterms:modified xsi:type="dcterms:W3CDTF">2011-06-24T18:40:43Z</dcterms:modified>
</cp:coreProperties>
</file>